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4" r:id="rId2"/>
    <p:sldMasterId id="2147483672" r:id="rId3"/>
    <p:sldMasterId id="2147483696" r:id="rId4"/>
    <p:sldMasterId id="2147483700" r:id="rId5"/>
    <p:sldMasterId id="2147483706" r:id="rId6"/>
  </p:sldMasterIdLst>
  <p:notesMasterIdLst>
    <p:notesMasterId r:id="rId20"/>
  </p:notesMasterIdLst>
  <p:handoutMasterIdLst>
    <p:handoutMasterId r:id="rId21"/>
  </p:handoutMasterIdLst>
  <p:sldIdLst>
    <p:sldId id="259" r:id="rId7"/>
    <p:sldId id="262" r:id="rId8"/>
    <p:sldId id="430" r:id="rId9"/>
    <p:sldId id="554" r:id="rId10"/>
    <p:sldId id="555" r:id="rId11"/>
    <p:sldId id="540" r:id="rId12"/>
    <p:sldId id="436" r:id="rId13"/>
    <p:sldId id="438" r:id="rId14"/>
    <p:sldId id="509" r:id="rId15"/>
    <p:sldId id="445" r:id="rId16"/>
    <p:sldId id="425" r:id="rId17"/>
    <p:sldId id="538" r:id="rId18"/>
    <p:sldId id="553" r:id="rId19"/>
  </p:sldIdLst>
  <p:sldSz cx="9144000" cy="5143500" type="screen16x9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27F"/>
    <a:srgbClr val="0033CC"/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648"/>
  </p:normalViewPr>
  <p:slideViewPr>
    <p:cSldViewPr snapToGrid="0" snapToObjects="1">
      <p:cViewPr varScale="1">
        <p:scale>
          <a:sx n="107" d="100"/>
          <a:sy n="107" d="100"/>
        </p:scale>
        <p:origin x="451" y="9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4" Type="http://schemas.openxmlformats.org/officeDocument/2006/relationships/image" Target="../media/image2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9F21F3-897D-4D4D-B847-1E37794DF08B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2E6FF5-6E3F-4EDE-A2C0-48FF354A289E}">
      <dgm:prSet custT="1"/>
      <dgm:spPr/>
      <dgm:t>
        <a:bodyPr/>
        <a:lstStyle/>
        <a:p>
          <a:r>
            <a:rPr lang="en-US" sz="1600" dirty="0"/>
            <a:t>A remote state may take adverse action against the licensee’s Privilege to Practice within that remote state. </a:t>
          </a:r>
        </a:p>
      </dgm:t>
    </dgm:pt>
    <dgm:pt modelId="{CAB4106D-3B41-4571-B1D4-50CA4F1F1E47}" type="parTrans" cxnId="{D7EED573-B9D1-4104-A6E6-CF4C95251935}">
      <dgm:prSet/>
      <dgm:spPr/>
      <dgm:t>
        <a:bodyPr/>
        <a:lstStyle/>
        <a:p>
          <a:endParaRPr lang="en-US"/>
        </a:p>
      </dgm:t>
    </dgm:pt>
    <dgm:pt modelId="{69EB1CA3-922D-4582-930A-A8B7B2EF6C75}" type="sibTrans" cxnId="{D7EED573-B9D1-4104-A6E6-CF4C95251935}">
      <dgm:prSet/>
      <dgm:spPr/>
      <dgm:t>
        <a:bodyPr/>
        <a:lstStyle/>
        <a:p>
          <a:endParaRPr lang="en-US"/>
        </a:p>
      </dgm:t>
    </dgm:pt>
    <dgm:pt modelId="{3F49FE92-DA33-4384-971C-7DDB4F350151}">
      <dgm:prSet custT="1"/>
      <dgm:spPr/>
      <dgm:t>
        <a:bodyPr/>
        <a:lstStyle/>
        <a:p>
          <a:r>
            <a:rPr lang="en-US" sz="1600" dirty="0"/>
            <a:t>The home state may take action against the license.  The home state’s action removes all multistate privileges. This protects all compact states from the licensee. The license becomes a single state license</a:t>
          </a:r>
          <a:r>
            <a:rPr lang="en-US" sz="1400" dirty="0"/>
            <a:t>.</a:t>
          </a:r>
        </a:p>
      </dgm:t>
    </dgm:pt>
    <dgm:pt modelId="{B6AEB07F-5704-4047-85E9-FE6EBF886FF0}" type="parTrans" cxnId="{C5BF8653-1212-4577-B927-2DAAD3424C4C}">
      <dgm:prSet/>
      <dgm:spPr/>
      <dgm:t>
        <a:bodyPr/>
        <a:lstStyle/>
        <a:p>
          <a:endParaRPr lang="en-US"/>
        </a:p>
      </dgm:t>
    </dgm:pt>
    <dgm:pt modelId="{189CEA2B-70B1-4787-A8CB-B206B117AD58}" type="sibTrans" cxnId="{C5BF8653-1212-4577-B927-2DAAD3424C4C}">
      <dgm:prSet/>
      <dgm:spPr/>
      <dgm:t>
        <a:bodyPr/>
        <a:lstStyle/>
        <a:p>
          <a:endParaRPr lang="en-US"/>
        </a:p>
      </dgm:t>
    </dgm:pt>
    <dgm:pt modelId="{21E130DC-C20A-41E3-8CB7-6ACC71EFD3A7}" type="pres">
      <dgm:prSet presAssocID="{D99F21F3-897D-4D4D-B847-1E37794DF08B}" presName="root" presStyleCnt="0">
        <dgm:presLayoutVars>
          <dgm:dir/>
          <dgm:resizeHandles val="exact"/>
        </dgm:presLayoutVars>
      </dgm:prSet>
      <dgm:spPr/>
    </dgm:pt>
    <dgm:pt modelId="{74060C4F-A7DB-4FF4-83ED-A3CD66BB9AE8}" type="pres">
      <dgm:prSet presAssocID="{FE2E6FF5-6E3F-4EDE-A2C0-48FF354A289E}" presName="compNode" presStyleCnt="0"/>
      <dgm:spPr/>
    </dgm:pt>
    <dgm:pt modelId="{FF545656-23AD-42D3-9F77-7DCC9B1E6F11}" type="pres">
      <dgm:prSet presAssocID="{FE2E6FF5-6E3F-4EDE-A2C0-48FF354A289E}" presName="iconRect" presStyleLbl="node1" presStyleIdx="0" presStyleCnt="2" custLinFactNeighborX="-9185" custLinFactNeighborY="498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E7802B28-629E-4281-8409-45145C85B8CD}" type="pres">
      <dgm:prSet presAssocID="{FE2E6FF5-6E3F-4EDE-A2C0-48FF354A289E}" presName="spaceRect" presStyleCnt="0"/>
      <dgm:spPr/>
    </dgm:pt>
    <dgm:pt modelId="{0B077245-09ED-48A8-8513-89ACE9A3D2D1}" type="pres">
      <dgm:prSet presAssocID="{FE2E6FF5-6E3F-4EDE-A2C0-48FF354A289E}" presName="textRect" presStyleLbl="revTx" presStyleIdx="0" presStyleCnt="2" custScaleX="233807" custLinFactNeighborX="-46177" custLinFactNeighborY="16463">
        <dgm:presLayoutVars>
          <dgm:chMax val="1"/>
          <dgm:chPref val="1"/>
        </dgm:presLayoutVars>
      </dgm:prSet>
      <dgm:spPr/>
    </dgm:pt>
    <dgm:pt modelId="{1003F452-71D2-4382-B372-E4937A01A659}" type="pres">
      <dgm:prSet presAssocID="{69EB1CA3-922D-4582-930A-A8B7B2EF6C75}" presName="sibTrans" presStyleCnt="0"/>
      <dgm:spPr/>
    </dgm:pt>
    <dgm:pt modelId="{236CE35F-A998-46F4-A84F-819FD4990854}" type="pres">
      <dgm:prSet presAssocID="{3F49FE92-DA33-4384-971C-7DDB4F350151}" presName="compNode" presStyleCnt="0"/>
      <dgm:spPr/>
    </dgm:pt>
    <dgm:pt modelId="{BB0093D3-A43D-41C9-9311-B0F45BFCD177}" type="pres">
      <dgm:prSet presAssocID="{3F49FE92-DA33-4384-971C-7DDB4F350151}" presName="iconRect" presStyleLbl="node1" presStyleIdx="1" presStyleCnt="2" custScaleX="121231" custScaleY="12775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22268563-6AA8-4EC0-91E3-12EFD1A1FD6D}" type="pres">
      <dgm:prSet presAssocID="{3F49FE92-DA33-4384-971C-7DDB4F350151}" presName="spaceRect" presStyleCnt="0"/>
      <dgm:spPr/>
    </dgm:pt>
    <dgm:pt modelId="{FCC284A6-D535-4FB6-A58F-17A685B4D30C}" type="pres">
      <dgm:prSet presAssocID="{3F49FE92-DA33-4384-971C-7DDB4F350151}" presName="textRect" presStyleLbl="revTx" presStyleIdx="1" presStyleCnt="2" custScaleX="214359" custScaleY="181105" custLinFactNeighborX="89" custLinFactNeighborY="76072">
        <dgm:presLayoutVars>
          <dgm:chMax val="1"/>
          <dgm:chPref val="1"/>
        </dgm:presLayoutVars>
      </dgm:prSet>
      <dgm:spPr/>
    </dgm:pt>
  </dgm:ptLst>
  <dgm:cxnLst>
    <dgm:cxn modelId="{1DCB691A-A575-48EB-B433-F5D50A51235B}" type="presOf" srcId="{D99F21F3-897D-4D4D-B847-1E37794DF08B}" destId="{21E130DC-C20A-41E3-8CB7-6ACC71EFD3A7}" srcOrd="0" destOrd="0" presId="urn:microsoft.com/office/officeart/2018/2/layout/IconLabelList"/>
    <dgm:cxn modelId="{C5BF8653-1212-4577-B927-2DAAD3424C4C}" srcId="{D99F21F3-897D-4D4D-B847-1E37794DF08B}" destId="{3F49FE92-DA33-4384-971C-7DDB4F350151}" srcOrd="1" destOrd="0" parTransId="{B6AEB07F-5704-4047-85E9-FE6EBF886FF0}" sibTransId="{189CEA2B-70B1-4787-A8CB-B206B117AD58}"/>
    <dgm:cxn modelId="{D7EED573-B9D1-4104-A6E6-CF4C95251935}" srcId="{D99F21F3-897D-4D4D-B847-1E37794DF08B}" destId="{FE2E6FF5-6E3F-4EDE-A2C0-48FF354A289E}" srcOrd="0" destOrd="0" parTransId="{CAB4106D-3B41-4571-B1D4-50CA4F1F1E47}" sibTransId="{69EB1CA3-922D-4582-930A-A8B7B2EF6C75}"/>
    <dgm:cxn modelId="{320055D1-2151-41AF-85A0-0944ECCE28DC}" type="presOf" srcId="{3F49FE92-DA33-4384-971C-7DDB4F350151}" destId="{FCC284A6-D535-4FB6-A58F-17A685B4D30C}" srcOrd="0" destOrd="0" presId="urn:microsoft.com/office/officeart/2018/2/layout/IconLabelList"/>
    <dgm:cxn modelId="{169A3DFE-AF82-4035-9305-870C55906B2D}" type="presOf" srcId="{FE2E6FF5-6E3F-4EDE-A2C0-48FF354A289E}" destId="{0B077245-09ED-48A8-8513-89ACE9A3D2D1}" srcOrd="0" destOrd="0" presId="urn:microsoft.com/office/officeart/2018/2/layout/IconLabelList"/>
    <dgm:cxn modelId="{5EF3593E-61F2-47EB-894D-5559CDDAF7A0}" type="presParOf" srcId="{21E130DC-C20A-41E3-8CB7-6ACC71EFD3A7}" destId="{74060C4F-A7DB-4FF4-83ED-A3CD66BB9AE8}" srcOrd="0" destOrd="0" presId="urn:microsoft.com/office/officeart/2018/2/layout/IconLabelList"/>
    <dgm:cxn modelId="{601E13BC-5032-476C-88A3-F9F506408ECC}" type="presParOf" srcId="{74060C4F-A7DB-4FF4-83ED-A3CD66BB9AE8}" destId="{FF545656-23AD-42D3-9F77-7DCC9B1E6F11}" srcOrd="0" destOrd="0" presId="urn:microsoft.com/office/officeart/2018/2/layout/IconLabelList"/>
    <dgm:cxn modelId="{156F2E77-4BB7-4210-A60B-5902CE104B13}" type="presParOf" srcId="{74060C4F-A7DB-4FF4-83ED-A3CD66BB9AE8}" destId="{E7802B28-629E-4281-8409-45145C85B8CD}" srcOrd="1" destOrd="0" presId="urn:microsoft.com/office/officeart/2018/2/layout/IconLabelList"/>
    <dgm:cxn modelId="{39717B30-A402-4B6E-BC1C-D9889DD11E14}" type="presParOf" srcId="{74060C4F-A7DB-4FF4-83ED-A3CD66BB9AE8}" destId="{0B077245-09ED-48A8-8513-89ACE9A3D2D1}" srcOrd="2" destOrd="0" presId="urn:microsoft.com/office/officeart/2018/2/layout/IconLabelList"/>
    <dgm:cxn modelId="{0961688A-3A26-44C8-B716-968D8C481EF1}" type="presParOf" srcId="{21E130DC-C20A-41E3-8CB7-6ACC71EFD3A7}" destId="{1003F452-71D2-4382-B372-E4937A01A659}" srcOrd="1" destOrd="0" presId="urn:microsoft.com/office/officeart/2018/2/layout/IconLabelList"/>
    <dgm:cxn modelId="{0D5EBA74-8191-4FE5-BDAF-10BC7FBE37AB}" type="presParOf" srcId="{21E130DC-C20A-41E3-8CB7-6ACC71EFD3A7}" destId="{236CE35F-A998-46F4-A84F-819FD4990854}" srcOrd="2" destOrd="0" presId="urn:microsoft.com/office/officeart/2018/2/layout/IconLabelList"/>
    <dgm:cxn modelId="{935E746B-5B4A-42E0-96A5-C271329E7519}" type="presParOf" srcId="{236CE35F-A998-46F4-A84F-819FD4990854}" destId="{BB0093D3-A43D-41C9-9311-B0F45BFCD177}" srcOrd="0" destOrd="0" presId="urn:microsoft.com/office/officeart/2018/2/layout/IconLabelList"/>
    <dgm:cxn modelId="{96A58ECD-59C7-4DD1-BC10-D8477C3E9926}" type="presParOf" srcId="{236CE35F-A998-46F4-A84F-819FD4990854}" destId="{22268563-6AA8-4EC0-91E3-12EFD1A1FD6D}" srcOrd="1" destOrd="0" presId="urn:microsoft.com/office/officeart/2018/2/layout/IconLabelList"/>
    <dgm:cxn modelId="{2DD95101-AADD-4148-8292-DC11FDC3106D}" type="presParOf" srcId="{236CE35F-A998-46F4-A84F-819FD4990854}" destId="{FCC284A6-D535-4FB6-A58F-17A685B4D30C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545656-23AD-42D3-9F77-7DCC9B1E6F11}">
      <dsp:nvSpPr>
        <dsp:cNvPr id="0" name=""/>
        <dsp:cNvSpPr/>
      </dsp:nvSpPr>
      <dsp:spPr>
        <a:xfrm>
          <a:off x="1596284" y="815396"/>
          <a:ext cx="794970" cy="7949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077245-09ED-48A8-8513-89ACE9A3D2D1}">
      <dsp:nvSpPr>
        <dsp:cNvPr id="0" name=""/>
        <dsp:cNvSpPr/>
      </dsp:nvSpPr>
      <dsp:spPr>
        <a:xfrm>
          <a:off x="0" y="1974126"/>
          <a:ext cx="4130438" cy="7710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 remote state may take adverse action against the licensee’s Privilege to Practice within that remote state. </a:t>
          </a:r>
        </a:p>
      </dsp:txBody>
      <dsp:txXfrm>
        <a:off x="0" y="1974126"/>
        <a:ext cx="4130438" cy="771085"/>
      </dsp:txXfrm>
    </dsp:sp>
    <dsp:sp modelId="{BB0093D3-A43D-41C9-9311-B0F45BFCD177}">
      <dsp:nvSpPr>
        <dsp:cNvPr id="0" name=""/>
        <dsp:cNvSpPr/>
      </dsp:nvSpPr>
      <dsp:spPr>
        <a:xfrm>
          <a:off x="5852721" y="564296"/>
          <a:ext cx="963750" cy="101562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C284A6-D535-4FB6-A58F-17A685B4D30C}">
      <dsp:nvSpPr>
        <dsp:cNvPr id="0" name=""/>
        <dsp:cNvSpPr/>
      </dsp:nvSpPr>
      <dsp:spPr>
        <a:xfrm>
          <a:off x="4442730" y="1997599"/>
          <a:ext cx="3786869" cy="1396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home state may take action against the license.  The home state’s action removes all multistate privileges. This protects all compact states from the licensee. The license becomes a single state license</a:t>
          </a:r>
          <a:r>
            <a:rPr lang="en-US" sz="1400" kern="1200" dirty="0"/>
            <a:t>.</a:t>
          </a:r>
        </a:p>
      </dsp:txBody>
      <dsp:txXfrm>
        <a:off x="4442730" y="1997599"/>
        <a:ext cx="3786869" cy="1396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9E332A3-6536-4F80-939E-F4B69FD9C790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A541EA4-BEB2-40E6-B75D-3E487EA17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997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3C0D745-92D1-4FD7-A6BC-0C8B52E02489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1971A58-AEAB-4950-990B-8A8C8E479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1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71A58-AEAB-4950-990B-8A8C8E479C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887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971A58-AEAB-4950-990B-8A8C8E479CD5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114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786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05ECE8-8940-884D-B41D-5B9C79932B1A}" type="slidenum"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786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9316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4425" cy="34845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1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05ECE8-8940-884D-B41D-5B9C79932B1A}" type="slidenum"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1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605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786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05ECE8-8940-884D-B41D-5B9C79932B1A}" type="slidenum"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786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503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D26C5-FD3D-415E-A2CD-00835E105802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6724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9748" y="610920"/>
            <a:ext cx="5018451" cy="1101725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39748" y="1918138"/>
            <a:ext cx="5089066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8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859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818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AF727-4404-6649-95C2-5175A8FEF8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EA000A-7586-3D43-A9C2-6C35FB63EC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9E3D7-A7EE-3048-95CC-00C5F5876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63A0693-7B2F-AE4B-8F4C-7EDAFD64972B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7F32B-E797-4346-B868-D49706E77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EBD4A-CBC5-0D47-BD7F-54C4D673C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15ACB66-2CA1-9E46-B8A0-77D9521B0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11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D23B0-16A7-1145-9F05-1B43E2A46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FB05B-8AE0-0D4A-AFA5-837CADBA88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79BA3B-8AB1-C648-B0B8-C37A8E2ECA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63A0693-7B2F-AE4B-8F4C-7EDAFD64972B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341BE-C27A-9540-98CE-84FA89CB6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9EE66-E61C-AF45-8130-9B5A8FD19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15ACB66-2CA1-9E46-B8A0-77D9521B0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A575E-0E03-2B45-AD69-747549A50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B64E1-7CAA-4648-AFCB-84BE7172B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95CF6-A668-694C-B1A3-46AE825CB5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63A0693-7B2F-AE4B-8F4C-7EDAFD64972B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A83E0-A364-3648-A2E0-33212CFE5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D3B81-CAFA-C54B-A387-4D228C420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15ACB66-2CA1-9E46-B8A0-77D9521B0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9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98D30-2DA9-E644-866A-514504962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793D2-DEF0-2342-BAC9-1BF2D93D16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24DCB-251D-8449-B32B-601332F60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7FFAD5-CCCA-3D4C-8F03-1AEE079518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63A0693-7B2F-AE4B-8F4C-7EDAFD64972B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7585F0-F842-BC4C-98D1-91D386DE9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BC615E-50EB-3645-8445-BB6A4096A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15ACB66-2CA1-9E46-B8A0-77D9521B0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33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07FD5-3406-754E-B1A6-5912A6D76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EBA85D-1A18-4341-AB28-6B5B42E80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96A20F-11AA-D24C-B374-0BA3055356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79534C-87FF-6544-BED0-64D25E4FF3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7272B6-2216-304D-9C41-18F89AC719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A32F0B-D3BB-8C44-82A8-90CAABFA4B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63A0693-7B2F-AE4B-8F4C-7EDAFD64972B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1BEC3-3F0D-A448-8C94-CD3F53075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05CE17-740F-6045-94B3-D071519E0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15ACB66-2CA1-9E46-B8A0-77D9521B0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32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78034-0155-944D-98B4-59F74728B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360F90-1A36-9E46-9479-E536124627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63A0693-7B2F-AE4B-8F4C-7EDAFD64972B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9C8EFD-2376-B247-9F61-D6E9B3F8F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54EDB1-B1FE-504D-9BA5-B81438801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15ACB66-2CA1-9E46-B8A0-77D9521B0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53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93A6EE-34F7-9845-8F97-56FE1E4E6B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63A0693-7B2F-AE4B-8F4C-7EDAFD64972B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A63587-951E-4645-A143-0EB6553D6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35E58-26E5-BB4F-AA82-1059CF67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15ACB66-2CA1-9E46-B8A0-77D9521B0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683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DBBBD-E369-4641-ABDF-C76ACE23D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A6DB9-C8AB-2E44-9873-F1DEA955E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259313-F1D9-5645-AAB8-B074469C84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5F89C9-7078-4442-98BF-4C648DF7F1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63A0693-7B2F-AE4B-8F4C-7EDAFD64972B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8293B-2802-FE4C-B9CB-DF11FAE13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E03FFA-CABE-204D-9A57-4645B1349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15ACB66-2CA1-9E46-B8A0-77D9521B0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54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202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60BF6-186A-7F47-BF63-41C92C29E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9A61FE-C700-6647-B5BC-1A0C865ACB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6C1732-6A08-FD43-9550-C7AF14954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6C01D-7B67-6B4E-9EC9-3D9BAEF2B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63A0693-7B2F-AE4B-8F4C-7EDAFD64972B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FE4EB-CA4A-FF4B-8435-66B6A4098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9E9197-8557-7F4C-A5B1-66458F5AF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15ACB66-2CA1-9E46-B8A0-77D9521B0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554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A7685-39A1-2545-9D9A-C56585F17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A57597-426F-B64E-8585-B36A13FAC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13E57-0EA9-A04E-A24F-CF6F2D9E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63A0693-7B2F-AE4B-8F4C-7EDAFD64972B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E0D6E-67A0-4944-AAF4-28FCB0D6C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D3BDA-B81B-F84E-966D-1A53A4949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15ACB66-2CA1-9E46-B8A0-77D9521B0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542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5950FB-49C0-3647-BAE9-FD65268E58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E627F2-835F-A747-A8C6-7ED2358FB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13720-59FB-6A4E-8F04-FFFB9E81CD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E63A0693-7B2F-AE4B-8F4C-7EDAFD64972B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8A830-8CE3-8C4A-BED0-CD5F12216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0E2F0-8A65-0245-8CC4-F17D96653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15ACB66-2CA1-9E46-B8A0-77D9521B0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698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CC81B09-AC15-3144-AFDE-D35286AF729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5A196516-2400-C646-AF1B-50053C75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018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CC81B09-AC15-3144-AFDE-D35286AF729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5A196516-2400-C646-AF1B-50053C75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983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CC81B09-AC15-3144-AFDE-D35286AF729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5A196516-2400-C646-AF1B-50053C75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6513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CC81B09-AC15-3144-AFDE-D35286AF729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5A196516-2400-C646-AF1B-50053C75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172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CC81B09-AC15-3144-AFDE-D35286AF729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5A196516-2400-C646-AF1B-50053C75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510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CC81B09-AC15-3144-AFDE-D35286AF729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5A196516-2400-C646-AF1B-50053C75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91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CC81B09-AC15-3144-AFDE-D35286AF729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5A196516-2400-C646-AF1B-50053C75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70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82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CC81B09-AC15-3144-AFDE-D35286AF729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5A196516-2400-C646-AF1B-50053C75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21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CC81B09-AC15-3144-AFDE-D35286AF729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5A196516-2400-C646-AF1B-50053C75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559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CC81B09-AC15-3144-AFDE-D35286AF729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5A196516-2400-C646-AF1B-50053C75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8253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CC81B09-AC15-3144-AFDE-D35286AF729E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5A196516-2400-C646-AF1B-50053C75A1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214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5"/>
            <a:ext cx="7772400" cy="1101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80D9AE27-DE03-4CE5-8726-675A45DC82F7}" type="datetime1">
              <a:rPr lang="en-US" sz="1350" smtClean="0">
                <a:solidFill>
                  <a:prstClr val="black"/>
                </a:solidFill>
              </a:rPr>
              <a:pPr defTabSz="342900"/>
              <a:t>4/12/2021</a:t>
            </a:fld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1AEA754F-6914-4EC4-9208-CBD88C748664}" type="slidenum">
              <a:rPr lang="en-US" sz="1350" smtClean="0">
                <a:solidFill>
                  <a:prstClr val="black"/>
                </a:solidFill>
              </a:rPr>
              <a:pPr defTabSz="342900"/>
              <a:t>‹#›</a:t>
            </a:fld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5066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90"/>
            <a:ext cx="3008313" cy="87153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43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79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4CBC187D-4D1B-4C4E-9F89-5D6783A4093A}" type="datetime1">
              <a:rPr lang="en-US" sz="1350" smtClean="0">
                <a:solidFill>
                  <a:prstClr val="black"/>
                </a:solidFill>
              </a:rPr>
              <a:pPr defTabSz="342900"/>
              <a:t>4/12/2021</a:t>
            </a:fld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1AEA754F-6914-4EC4-9208-CBD88C748664}" type="slidenum">
              <a:rPr lang="en-US" sz="1350" smtClean="0">
                <a:solidFill>
                  <a:prstClr val="black"/>
                </a:solidFill>
              </a:rPr>
              <a:pPr defTabSz="342900"/>
              <a:t>‹#›</a:t>
            </a:fld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4849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E92E1EA6-6D8F-49B6-90E3-6BCDE4B9336C}" type="datetime1">
              <a:rPr lang="en-US" sz="1350" smtClean="0">
                <a:solidFill>
                  <a:prstClr val="black"/>
                </a:solidFill>
              </a:rPr>
              <a:pPr defTabSz="342900"/>
              <a:t>4/12/2021</a:t>
            </a:fld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1AEA754F-6914-4EC4-9208-CBD88C748664}" type="slidenum">
              <a:rPr lang="en-US" sz="1350" smtClean="0">
                <a:solidFill>
                  <a:prstClr val="black"/>
                </a:solidFill>
              </a:rPr>
              <a:pPr defTabSz="342900"/>
              <a:t>‹#›</a:t>
            </a:fld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777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4C7D67AA-A7DE-48BF-8DB6-F4DB2C55E050}" type="datetime1">
              <a:rPr lang="en-US" sz="1350" smtClean="0">
                <a:solidFill>
                  <a:prstClr val="black"/>
                </a:solidFill>
              </a:rPr>
              <a:pPr defTabSz="342900"/>
              <a:t>4/12/2021</a:t>
            </a:fld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1AEA754F-6914-4EC4-9208-CBD88C748664}" type="slidenum">
              <a:rPr lang="en-US" sz="1350" smtClean="0">
                <a:solidFill>
                  <a:prstClr val="black"/>
                </a:solidFill>
              </a:rPr>
              <a:pPr defTabSz="342900"/>
              <a:t>‹#›</a:t>
            </a:fld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2945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5B565E2E-DE91-45F1-AA1D-5C60ED4BC14C}" type="datetime1">
              <a:rPr lang="en-US" sz="1350" smtClean="0">
                <a:solidFill>
                  <a:prstClr val="black"/>
                </a:solidFill>
              </a:rPr>
              <a:pPr defTabSz="342900"/>
              <a:t>4/12/2021</a:t>
            </a:fld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1AEA754F-6914-4EC4-9208-CBD88C748664}" type="slidenum">
              <a:rPr lang="en-US" sz="1350" smtClean="0">
                <a:solidFill>
                  <a:prstClr val="black"/>
                </a:solidFill>
              </a:rPr>
              <a:pPr defTabSz="342900"/>
              <a:t>‹#›</a:t>
            </a:fld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9995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763FED9F-FB81-44B9-8BC2-80335B7C72F7}" type="datetime1">
              <a:rPr lang="en-US" sz="1350" smtClean="0">
                <a:solidFill>
                  <a:prstClr val="black"/>
                </a:solidFill>
              </a:rPr>
              <a:pPr defTabSz="342900"/>
              <a:t>4/12/2021</a:t>
            </a:fld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1AEA754F-6914-4EC4-9208-CBD88C748664}" type="slidenum">
              <a:rPr lang="en-US" sz="1350" smtClean="0">
                <a:solidFill>
                  <a:prstClr val="black"/>
                </a:solidFill>
              </a:rPr>
              <a:pPr defTabSz="342900"/>
              <a:t>‹#›</a:t>
            </a:fld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011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0835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9"/>
            <a:ext cx="4040188" cy="4810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1"/>
            <a:ext cx="4040188" cy="296227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0939"/>
            <a:ext cx="4041775" cy="4810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951"/>
            <a:ext cx="4041775" cy="296227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4D9034F9-780D-43F2-865F-D03DCFBD9794}" type="datetime1">
              <a:rPr lang="en-US" sz="1350" smtClean="0">
                <a:solidFill>
                  <a:prstClr val="black"/>
                </a:solidFill>
              </a:rPr>
              <a:pPr defTabSz="342900"/>
              <a:t>4/12/2021</a:t>
            </a:fld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/>
          <a:p>
            <a:pPr defTabSz="342900"/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/>
            <a:fld id="{1AEA754F-6914-4EC4-9208-CBD88C748664}" type="slidenum">
              <a:rPr lang="en-US" sz="1350" smtClean="0">
                <a:solidFill>
                  <a:prstClr val="black"/>
                </a:solidFill>
              </a:rPr>
              <a:pPr defTabSz="342900"/>
              <a:t>‹#›</a:t>
            </a:fld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006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FE75857B-D3E5-4231-A989-730E9314487D}" type="datetimeFigureOut">
              <a:rPr lang="en-US" sz="1350" smtClean="0">
                <a:solidFill>
                  <a:prstClr val="black"/>
                </a:solidFill>
              </a:rPr>
              <a:pPr defTabSz="342900">
                <a:defRPr/>
              </a:pPr>
              <a:t>4/12/2021</a:t>
            </a:fld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F79D9595-2536-4A14-8780-1B48EDC06C74}" type="slidenum">
              <a:rPr lang="en-US" sz="1350" smtClean="0">
                <a:solidFill>
                  <a:prstClr val="black"/>
                </a:solidFill>
              </a:rPr>
              <a:pPr defTabSz="342900">
                <a:defRPr/>
              </a:pPr>
              <a:t>‹#›</a:t>
            </a:fld>
            <a:endParaRPr lang="en-US" sz="135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1890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9748" y="610921"/>
            <a:ext cx="5018451" cy="1101725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39749" y="1918138"/>
            <a:ext cx="5089066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1893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018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9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906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906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1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951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159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768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913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9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19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6368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1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817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944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6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6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37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7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17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14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2A7CDE5F-59EB-9B4E-9304-B6DF1B5837C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8714DED2-B1EC-6147-B456-F9ACDB7AB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01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4.jp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84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FFBAF9-D7B4-904F-BC7D-281B4E124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1836" y="887702"/>
            <a:ext cx="3964131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949B02-8724-394F-95B0-B656A10C9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01836" y="2421082"/>
            <a:ext cx="4358986" cy="2200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9931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12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5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2" r:id="rId4"/>
    <p:sldLayoutId id="2147483703" r:id="rId5"/>
    <p:sldLayoutId id="2147483704" r:id="rId6"/>
    <p:sldLayoutId id="2147483705" r:id="rId7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903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269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ncsbn.org/nurse-licensure-compact.htm" TargetMode="External"/><Relationship Id="rId5" Type="http://schemas.openxmlformats.org/officeDocument/2006/relationships/hyperlink" Target="mailto:nursecompact@ncsbn.org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fah.org/report-details/ready-or-not-2021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7484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49" name="Rectangle 7">
            <a:extLst>
              <a:ext uri="{FF2B5EF4-FFF2-40B4-BE49-F238E27FC236}">
                <a16:creationId xmlns:a16="http://schemas.microsoft.com/office/drawing/2014/main" id="{42780BA6-8E48-4D72-96B0-004C2F2C544A}"/>
              </a:ext>
            </a:extLst>
          </p:cNvPr>
          <p:cNvGraphicFramePr/>
          <p:nvPr/>
        </p:nvGraphicFramePr>
        <p:xfrm>
          <a:off x="457200" y="1040493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A2A7E2A2-EC02-48F4-9646-E73B7A451316}"/>
              </a:ext>
            </a:extLst>
          </p:cNvPr>
          <p:cNvSpPr txBox="1">
            <a:spLocks/>
          </p:cNvSpPr>
          <p:nvPr/>
        </p:nvSpPr>
        <p:spPr>
          <a:xfrm>
            <a:off x="-539976" y="0"/>
            <a:ext cx="10847758" cy="916623"/>
          </a:xfrm>
          <a:prstGeom prst="rect">
            <a:avLst/>
          </a:prstGeom>
          <a:solidFill>
            <a:srgbClr val="003183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How Discipline Works</a:t>
            </a:r>
          </a:p>
        </p:txBody>
      </p:sp>
    </p:spTree>
    <p:extLst>
      <p:ext uri="{BB962C8B-B14F-4D97-AF65-F5344CB8AC3E}">
        <p14:creationId xmlns:p14="http://schemas.microsoft.com/office/powerpoint/2010/main" val="67651757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8856" y="1474076"/>
            <a:ext cx="5617943" cy="257214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100" dirty="0"/>
              <a:t>Governing body that is also a public agency </a:t>
            </a:r>
          </a:p>
          <a:p>
            <a:pPr marL="342900" lvl="1" indent="0">
              <a:buNone/>
            </a:pPr>
            <a:r>
              <a:rPr lang="en-US" sz="1800" dirty="0"/>
              <a:t>(</a:t>
            </a:r>
            <a:r>
              <a:rPr lang="en-US" sz="1800" i="1" dirty="0"/>
              <a:t>The term “Commission” is commonly used by other modern interstate compact governing bodies</a:t>
            </a:r>
            <a:r>
              <a:rPr lang="en-US" sz="1800" dirty="0"/>
              <a:t>)</a:t>
            </a:r>
            <a:br>
              <a:rPr lang="en-US" sz="1800" dirty="0"/>
            </a:b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/>
              <a:t>Elected leadership: Executive Committee</a:t>
            </a:r>
            <a:br>
              <a:rPr lang="en-US" sz="2100" dirty="0"/>
            </a:br>
            <a:endParaRPr lang="en-US" sz="21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100" dirty="0"/>
              <a:t>Commissioners: “the head of the board of nursing” or designee; (usually the executive director)</a:t>
            </a:r>
          </a:p>
          <a:p>
            <a:pPr marL="342900" lvl="1" indent="0">
              <a:buNone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800" dirty="0"/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14BB74E-F57C-4167-A146-47F651886F3B}"/>
              </a:ext>
            </a:extLst>
          </p:cNvPr>
          <p:cNvGrpSpPr/>
          <p:nvPr/>
        </p:nvGrpSpPr>
        <p:grpSpPr>
          <a:xfrm>
            <a:off x="0" y="-31065"/>
            <a:ext cx="9144000" cy="731240"/>
            <a:chOff x="0" y="-41421"/>
            <a:chExt cx="12192000" cy="974987"/>
          </a:xfrm>
          <a:solidFill>
            <a:srgbClr val="20327F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9151D3-4705-4F9C-826B-918BFAE29B5C}"/>
                </a:ext>
              </a:extLst>
            </p:cNvPr>
            <p:cNvSpPr/>
            <p:nvPr/>
          </p:nvSpPr>
          <p:spPr>
            <a:xfrm>
              <a:off x="0" y="-41421"/>
              <a:ext cx="12192000" cy="9749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F12DA1B-B3FC-4837-8C3D-CA9C7D0ED77E}"/>
                </a:ext>
              </a:extLst>
            </p:cNvPr>
            <p:cNvGrpSpPr/>
            <p:nvPr/>
          </p:nvGrpSpPr>
          <p:grpSpPr>
            <a:xfrm>
              <a:off x="315085" y="-41421"/>
              <a:ext cx="11646846" cy="937189"/>
              <a:chOff x="315085" y="-41421"/>
              <a:chExt cx="11646846" cy="937189"/>
            </a:xfrm>
            <a:grpFill/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6E6A2FE-A3BC-41AD-9C9E-5EA3F191AD33}"/>
                  </a:ext>
                </a:extLst>
              </p:cNvPr>
              <p:cNvSpPr/>
              <p:nvPr/>
            </p:nvSpPr>
            <p:spPr>
              <a:xfrm>
                <a:off x="1284169" y="244740"/>
                <a:ext cx="10677762" cy="615553"/>
              </a:xfrm>
              <a:prstGeom prst="rect">
                <a:avLst/>
              </a:prstGeom>
              <a:grpFill/>
            </p:spPr>
            <p:txBody>
              <a:bodyPr wrap="square" anchor="t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Interstate Commission </a:t>
                </a:r>
              </a:p>
            </p:txBody>
          </p:sp>
          <p:sp>
            <p:nvSpPr>
              <p:cNvPr id="10" name="Round Same Side Corner Rectangle 5">
                <a:extLst>
                  <a:ext uri="{FF2B5EF4-FFF2-40B4-BE49-F238E27FC236}">
                    <a16:creationId xmlns:a16="http://schemas.microsoft.com/office/drawing/2014/main" id="{E649DE22-B78C-4452-BE36-4341E135AECD}"/>
                  </a:ext>
                </a:extLst>
              </p:cNvPr>
              <p:cNvSpPr/>
              <p:nvPr/>
            </p:nvSpPr>
            <p:spPr>
              <a:xfrm rot="10800000">
                <a:off x="315085" y="-41421"/>
                <a:ext cx="739015" cy="93718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46B3C76-BC6B-4E65-894A-D96C6965AC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5885" y="207993"/>
                <a:ext cx="636978" cy="636976"/>
              </a:xfrm>
              <a:prstGeom prst="rect">
                <a:avLst/>
              </a:prstGeom>
              <a:grpFill/>
            </p:spPr>
          </p:pic>
        </p:grpSp>
      </p:grp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EFE25B19-810B-4D0E-92EF-5870B8D179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7468" y="2688537"/>
            <a:ext cx="2549194" cy="254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908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 vert="horz" lIns="38100" tIns="38100" rIns="99060" bIns="38100" rtlCol="0">
            <a:normAutofit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200" dirty="0"/>
              <a:t>			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0436AA-1262-40E7-91BC-548279EEDCF9}"/>
              </a:ext>
            </a:extLst>
          </p:cNvPr>
          <p:cNvSpPr txBox="1">
            <a:spLocks/>
          </p:cNvSpPr>
          <p:nvPr/>
        </p:nvSpPr>
        <p:spPr>
          <a:xfrm>
            <a:off x="-851879" y="0"/>
            <a:ext cx="10847758" cy="916623"/>
          </a:xfrm>
          <a:prstGeom prst="rect">
            <a:avLst/>
          </a:prstGeom>
          <a:solidFill>
            <a:srgbClr val="003183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Assistance with Expenses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AD39DD-F784-432A-A772-8D2A8F928BDE}"/>
              </a:ext>
            </a:extLst>
          </p:cNvPr>
          <p:cNvSpPr txBox="1"/>
          <p:nvPr/>
        </p:nvSpPr>
        <p:spPr>
          <a:xfrm>
            <a:off x="174171" y="916623"/>
            <a:ext cx="88319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NCSBN’s NLC Grant covers: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Expenses of implementing NLC (largely IT)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Includes temporary staffing expenses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Expenses of implementing criminal background checks (CBC)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Federal and territorial fingerprint-based CBC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Expenses to promote the NLC and educate nurses and hospitals</a:t>
            </a:r>
          </a:p>
        </p:txBody>
      </p:sp>
    </p:spTree>
    <p:extLst>
      <p:ext uri="{BB962C8B-B14F-4D97-AF65-F5344CB8AC3E}">
        <p14:creationId xmlns:p14="http://schemas.microsoft.com/office/powerpoint/2010/main" val="26397730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8855"/>
            <a:ext cx="9144000" cy="857250"/>
          </a:xfrm>
          <a:solidFill>
            <a:srgbClr val="003183"/>
          </a:solidFill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61654" y="1436810"/>
            <a:ext cx="58714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4786" y="1156544"/>
            <a:ext cx="4388427" cy="35771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99" y="3788132"/>
            <a:ext cx="1244938" cy="12449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37453" y="1825278"/>
            <a:ext cx="3823854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Jim Puente, MS, MJ, CAE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Director, NLC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Email: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183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/>
              </a:rPr>
              <a:t>nursecompact@ncsbn.org</a:t>
            </a:r>
            <a:b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18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18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Toolkit: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183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6"/>
              </a:rPr>
              <a:t>www.NLC.gov</a:t>
            </a: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srgbClr val="00318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srgbClr val="00318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CD5CA4-F2AA-45D0-967C-95A6A7705187}"/>
              </a:ext>
            </a:extLst>
          </p:cNvPr>
          <p:cNvGrpSpPr/>
          <p:nvPr/>
        </p:nvGrpSpPr>
        <p:grpSpPr>
          <a:xfrm>
            <a:off x="1" y="5041738"/>
            <a:ext cx="9143999" cy="101741"/>
            <a:chOff x="0" y="6722345"/>
            <a:chExt cx="12191999" cy="13565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FF0D172-1E76-439A-9F98-83109453CDD1}"/>
                </a:ext>
              </a:extLst>
            </p:cNvPr>
            <p:cNvSpPr/>
            <p:nvPr/>
          </p:nvSpPr>
          <p:spPr>
            <a:xfrm>
              <a:off x="0" y="6722345"/>
              <a:ext cx="6096000" cy="135655"/>
            </a:xfrm>
            <a:prstGeom prst="rect">
              <a:avLst/>
            </a:prstGeom>
            <a:gradFill>
              <a:gsLst>
                <a:gs pos="0">
                  <a:srgbClr val="14538F"/>
                </a:gs>
                <a:gs pos="100000">
                  <a:srgbClr val="013183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ectangle 27">
              <a:extLst>
                <a:ext uri="{FF2B5EF4-FFF2-40B4-BE49-F238E27FC236}">
                  <a16:creationId xmlns:a16="http://schemas.microsoft.com/office/drawing/2014/main" id="{831B143E-BD8A-4693-B694-DFE5DDA5DA73}"/>
                </a:ext>
              </a:extLst>
            </p:cNvPr>
            <p:cNvSpPr/>
            <p:nvPr/>
          </p:nvSpPr>
          <p:spPr>
            <a:xfrm>
              <a:off x="5857460" y="6722345"/>
              <a:ext cx="6334539" cy="135655"/>
            </a:xfrm>
            <a:custGeom>
              <a:avLst/>
              <a:gdLst>
                <a:gd name="connsiteX0" fmla="*/ 0 w 6096000"/>
                <a:gd name="connsiteY0" fmla="*/ 0 h 135655"/>
                <a:gd name="connsiteX1" fmla="*/ 6096000 w 6096000"/>
                <a:gd name="connsiteY1" fmla="*/ 0 h 135655"/>
                <a:gd name="connsiteX2" fmla="*/ 6096000 w 6096000"/>
                <a:gd name="connsiteY2" fmla="*/ 135655 h 135655"/>
                <a:gd name="connsiteX3" fmla="*/ 0 w 6096000"/>
                <a:gd name="connsiteY3" fmla="*/ 135655 h 135655"/>
                <a:gd name="connsiteX4" fmla="*/ 0 w 6096000"/>
                <a:gd name="connsiteY4" fmla="*/ 0 h 135655"/>
                <a:gd name="connsiteX0" fmla="*/ 151075 w 6096000"/>
                <a:gd name="connsiteY0" fmla="*/ 0 h 135655"/>
                <a:gd name="connsiteX1" fmla="*/ 6096000 w 6096000"/>
                <a:gd name="connsiteY1" fmla="*/ 0 h 135655"/>
                <a:gd name="connsiteX2" fmla="*/ 6096000 w 6096000"/>
                <a:gd name="connsiteY2" fmla="*/ 135655 h 135655"/>
                <a:gd name="connsiteX3" fmla="*/ 0 w 6096000"/>
                <a:gd name="connsiteY3" fmla="*/ 135655 h 135655"/>
                <a:gd name="connsiteX4" fmla="*/ 151075 w 6096000"/>
                <a:gd name="connsiteY4" fmla="*/ 0 h 13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0" h="135655">
                  <a:moveTo>
                    <a:pt x="151075" y="0"/>
                  </a:moveTo>
                  <a:lnTo>
                    <a:pt x="6096000" y="0"/>
                  </a:lnTo>
                  <a:lnTo>
                    <a:pt x="6096000" y="135655"/>
                  </a:lnTo>
                  <a:lnTo>
                    <a:pt x="0" y="135655"/>
                  </a:lnTo>
                  <a:lnTo>
                    <a:pt x="151075" y="0"/>
                  </a:lnTo>
                  <a:close/>
                </a:path>
              </a:pathLst>
            </a:custGeom>
            <a:gradFill>
              <a:gsLst>
                <a:gs pos="0">
                  <a:srgbClr val="BE081E"/>
                </a:gs>
                <a:gs pos="100000">
                  <a:srgbClr val="FF0000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111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8FAA9-AF8B-6349-B18A-046C37CC7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294" y="930975"/>
            <a:ext cx="5750718" cy="2240849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b="1" dirty="0"/>
              <a:t>Bill No. 34-0040 </a:t>
            </a:r>
            <a:br>
              <a:rPr lang="en-US" sz="2800" b="1" dirty="0"/>
            </a:br>
            <a:r>
              <a:rPr lang="en-US" sz="2400" b="1" dirty="0"/>
              <a:t>Nurse Licensure Compact (NLC)</a:t>
            </a:r>
            <a:br>
              <a:rPr lang="en-US" sz="2800" b="1" dirty="0"/>
            </a:br>
            <a:br>
              <a:rPr lang="en-US" sz="2800" b="1" dirty="0"/>
            </a:br>
            <a:r>
              <a:rPr lang="en-US" sz="1800" b="1" dirty="0"/>
              <a:t>Committee on Health, Hospitals </a:t>
            </a:r>
            <a:br>
              <a:rPr lang="en-US" sz="1800" b="1" dirty="0"/>
            </a:br>
            <a:r>
              <a:rPr lang="en-US" sz="1800" b="1" dirty="0"/>
              <a:t>and Human Services</a:t>
            </a:r>
            <a:br>
              <a:rPr lang="en-US" sz="4000" b="1" dirty="0"/>
            </a:b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April 13, 2021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10:00 am</a:t>
            </a:r>
            <a:endParaRPr lang="en-US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52F6C-BC5D-3342-9458-0FEAD2894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0514" y="3607594"/>
            <a:ext cx="4560310" cy="13287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700" dirty="0"/>
              <a:t>Submitted by</a:t>
            </a:r>
          </a:p>
          <a:p>
            <a:pPr marL="0" indent="0" algn="ctr">
              <a:buNone/>
            </a:pPr>
            <a:r>
              <a:rPr lang="en-US" sz="1700" dirty="0"/>
              <a:t>Jim Puente, Director, NLC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6045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erson, Pear, Light Bulb, Sun, Solar Energy, L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422" y="0"/>
            <a:ext cx="9291877" cy="5546089"/>
          </a:xfrm>
          <a:prstGeom prst="rect">
            <a:avLst/>
          </a:prstGeom>
          <a:noFill/>
          <a:effectLst>
            <a:glow rad="127000">
              <a:schemeClr val="bg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87421" y="0"/>
            <a:ext cx="9291876" cy="857250"/>
          </a:xfrm>
          <a:solidFill>
            <a:srgbClr val="003183"/>
          </a:solidFill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What is the Nurse Licensure Compact?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61" y="0"/>
            <a:ext cx="737680" cy="9388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633" y="257922"/>
            <a:ext cx="640135" cy="640135"/>
          </a:xfrm>
          <a:prstGeom prst="rect">
            <a:avLst/>
          </a:prstGeom>
        </p:spPr>
      </p:pic>
      <p:grpSp>
        <p:nvGrpSpPr>
          <p:cNvPr id="27" name="Graphic 30">
            <a:extLst>
              <a:ext uri="{FF2B5EF4-FFF2-40B4-BE49-F238E27FC236}">
                <a16:creationId xmlns:a16="http://schemas.microsoft.com/office/drawing/2014/main" id="{0DF7478C-5B9B-422E-883C-857A688907D4}"/>
              </a:ext>
            </a:extLst>
          </p:cNvPr>
          <p:cNvGrpSpPr/>
          <p:nvPr/>
        </p:nvGrpSpPr>
        <p:grpSpPr>
          <a:xfrm>
            <a:off x="3444199" y="2138857"/>
            <a:ext cx="379030" cy="121443"/>
            <a:chOff x="276226" y="1497261"/>
            <a:chExt cx="932979" cy="298928"/>
          </a:xfrm>
          <a:solidFill>
            <a:schemeClr val="bg1"/>
          </a:solidFill>
        </p:grpSpPr>
        <p:sp>
          <p:nvSpPr>
            <p:cNvPr id="29" name="Freeform: Shape 33">
              <a:extLst>
                <a:ext uri="{FF2B5EF4-FFF2-40B4-BE49-F238E27FC236}">
                  <a16:creationId xmlns:a16="http://schemas.microsoft.com/office/drawing/2014/main" id="{2DDE0557-0DDD-448C-A647-F3376CBDADE3}"/>
                </a:ext>
              </a:extLst>
            </p:cNvPr>
            <p:cNvSpPr/>
            <p:nvPr/>
          </p:nvSpPr>
          <p:spPr>
            <a:xfrm>
              <a:off x="1009180" y="1510439"/>
              <a:ext cx="200025" cy="285750"/>
            </a:xfrm>
            <a:custGeom>
              <a:avLst/>
              <a:gdLst>
                <a:gd name="connsiteX0" fmla="*/ 198971 w 200025"/>
                <a:gd name="connsiteY0" fmla="*/ 242027 h 285750"/>
                <a:gd name="connsiteX1" fmla="*/ 72745 w 200025"/>
                <a:gd name="connsiteY1" fmla="*/ 6722 h 285750"/>
                <a:gd name="connsiteX2" fmla="*/ 55515 w 200025"/>
                <a:gd name="connsiteY2" fmla="*/ 1511 h 285750"/>
                <a:gd name="connsiteX3" fmla="*/ 6709 w 200025"/>
                <a:gd name="connsiteY3" fmla="*/ 27277 h 285750"/>
                <a:gd name="connsiteX4" fmla="*/ 1508 w 200025"/>
                <a:gd name="connsiteY4" fmla="*/ 44507 h 285750"/>
                <a:gd name="connsiteX5" fmla="*/ 127771 w 200025"/>
                <a:gd name="connsiteY5" fmla="*/ 279822 h 285750"/>
                <a:gd name="connsiteX6" fmla="*/ 145002 w 200025"/>
                <a:gd name="connsiteY6" fmla="*/ 285052 h 285750"/>
                <a:gd name="connsiteX7" fmla="*/ 193789 w 200025"/>
                <a:gd name="connsiteY7" fmla="*/ 259277 h 285750"/>
                <a:gd name="connsiteX8" fmla="*/ 198971 w 200025"/>
                <a:gd name="connsiteY8" fmla="*/ 242027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025" h="285750">
                  <a:moveTo>
                    <a:pt x="198971" y="242027"/>
                  </a:moveTo>
                  <a:lnTo>
                    <a:pt x="72745" y="6722"/>
                  </a:lnTo>
                  <a:cubicBezTo>
                    <a:pt x="69402" y="511"/>
                    <a:pt x="61706" y="-1803"/>
                    <a:pt x="55515" y="1511"/>
                  </a:cubicBezTo>
                  <a:lnTo>
                    <a:pt x="6709" y="27277"/>
                  </a:lnTo>
                  <a:cubicBezTo>
                    <a:pt x="527" y="30601"/>
                    <a:pt x="-1807" y="38326"/>
                    <a:pt x="1508" y="44507"/>
                  </a:cubicBezTo>
                  <a:lnTo>
                    <a:pt x="127771" y="279822"/>
                  </a:lnTo>
                  <a:cubicBezTo>
                    <a:pt x="131096" y="286042"/>
                    <a:pt x="138801" y="288347"/>
                    <a:pt x="145002" y="285052"/>
                  </a:cubicBezTo>
                  <a:lnTo>
                    <a:pt x="193789" y="259277"/>
                  </a:lnTo>
                  <a:cubicBezTo>
                    <a:pt x="199971" y="255934"/>
                    <a:pt x="202304" y="248228"/>
                    <a:pt x="198971" y="2420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34">
              <a:extLst>
                <a:ext uri="{FF2B5EF4-FFF2-40B4-BE49-F238E27FC236}">
                  <a16:creationId xmlns:a16="http://schemas.microsoft.com/office/drawing/2014/main" id="{C2C5994E-0C2D-47CB-8A6F-2CFF366C4F3E}"/>
                </a:ext>
              </a:extLst>
            </p:cNvPr>
            <p:cNvSpPr/>
            <p:nvPr/>
          </p:nvSpPr>
          <p:spPr>
            <a:xfrm>
              <a:off x="276226" y="1497261"/>
              <a:ext cx="190500" cy="285750"/>
            </a:xfrm>
            <a:custGeom>
              <a:avLst/>
              <a:gdLst>
                <a:gd name="connsiteX0" fmla="*/ 191880 w 190500"/>
                <a:gd name="connsiteY0" fmla="*/ 27538 h 285750"/>
                <a:gd name="connsiteX1" fmla="*/ 143236 w 190500"/>
                <a:gd name="connsiteY1" fmla="*/ 1459 h 285750"/>
                <a:gd name="connsiteX2" fmla="*/ 126043 w 190500"/>
                <a:gd name="connsiteY2" fmla="*/ 6783 h 285750"/>
                <a:gd name="connsiteX3" fmla="*/ 1475 w 190500"/>
                <a:gd name="connsiteY3" fmla="*/ 243003 h 285750"/>
                <a:gd name="connsiteX4" fmla="*/ 6781 w 190500"/>
                <a:gd name="connsiteY4" fmla="*/ 260205 h 285750"/>
                <a:gd name="connsiteX5" fmla="*/ 55425 w 190500"/>
                <a:gd name="connsiteY5" fmla="*/ 286266 h 285750"/>
                <a:gd name="connsiteX6" fmla="*/ 72608 w 190500"/>
                <a:gd name="connsiteY6" fmla="*/ 280913 h 285750"/>
                <a:gd name="connsiteX7" fmla="*/ 197186 w 190500"/>
                <a:gd name="connsiteY7" fmla="*/ 44740 h 285750"/>
                <a:gd name="connsiteX8" fmla="*/ 191880 w 190500"/>
                <a:gd name="connsiteY8" fmla="*/ 27538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0" h="285750">
                  <a:moveTo>
                    <a:pt x="191880" y="27538"/>
                  </a:moveTo>
                  <a:lnTo>
                    <a:pt x="143236" y="1459"/>
                  </a:lnTo>
                  <a:cubicBezTo>
                    <a:pt x="137026" y="-1799"/>
                    <a:pt x="129320" y="582"/>
                    <a:pt x="126043" y="6783"/>
                  </a:cubicBezTo>
                  <a:lnTo>
                    <a:pt x="1475" y="243003"/>
                  </a:lnTo>
                  <a:cubicBezTo>
                    <a:pt x="-1811" y="249223"/>
                    <a:pt x="580" y="256900"/>
                    <a:pt x="6781" y="260205"/>
                  </a:cubicBezTo>
                  <a:lnTo>
                    <a:pt x="55425" y="286266"/>
                  </a:lnTo>
                  <a:cubicBezTo>
                    <a:pt x="61645" y="289533"/>
                    <a:pt x="69332" y="287142"/>
                    <a:pt x="72608" y="280913"/>
                  </a:cubicBezTo>
                  <a:lnTo>
                    <a:pt x="197186" y="44740"/>
                  </a:lnTo>
                  <a:cubicBezTo>
                    <a:pt x="200472" y="38501"/>
                    <a:pt x="198091" y="30824"/>
                    <a:pt x="191880" y="275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-72308" y="1196787"/>
            <a:ext cx="5747634" cy="4186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127000">
              <a:schemeClr val="accent1">
                <a:alpha val="6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pl-PL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7BC654A-4ABD-4B0D-AAD2-C19427E81864}"/>
              </a:ext>
            </a:extLst>
          </p:cNvPr>
          <p:cNvSpPr/>
          <p:nvPr/>
        </p:nvSpPr>
        <p:spPr>
          <a:xfrm>
            <a:off x="848887" y="1288051"/>
            <a:ext cx="44053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statutory agreement between two or more states established for the purpose of remedying a particular problem of multistate concern.</a:t>
            </a:r>
          </a:p>
        </p:txBody>
      </p:sp>
      <p:sp>
        <p:nvSpPr>
          <p:cNvPr id="32" name="Oval 16">
            <a:extLst>
              <a:ext uri="{FF2B5EF4-FFF2-40B4-BE49-F238E27FC236}">
                <a16:creationId xmlns:a16="http://schemas.microsoft.com/office/drawing/2014/main" id="{C3937EEB-2835-4CA1-ADAA-A56103FE49F0}"/>
              </a:ext>
            </a:extLst>
          </p:cNvPr>
          <p:cNvSpPr/>
          <p:nvPr/>
        </p:nvSpPr>
        <p:spPr>
          <a:xfrm>
            <a:off x="147117" y="1264616"/>
            <a:ext cx="577032" cy="626790"/>
          </a:xfrm>
          <a:prstGeom prst="ellipse">
            <a:avLst/>
          </a:prstGeom>
          <a:gradFill>
            <a:gsLst>
              <a:gs pos="0">
                <a:srgbClr val="14538F"/>
              </a:gs>
              <a:gs pos="100000">
                <a:srgbClr val="013183"/>
              </a:gs>
            </a:gsLst>
            <a:lin ang="108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4" name="Picture 2" descr="Contract, Consultation, Pen, Signature, Paper, Arc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55" y="1386646"/>
            <a:ext cx="351898" cy="38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Oval 16">
            <a:extLst>
              <a:ext uri="{FF2B5EF4-FFF2-40B4-BE49-F238E27FC236}">
                <a16:creationId xmlns:a16="http://schemas.microsoft.com/office/drawing/2014/main" id="{C3937EEB-2835-4CA1-ADAA-A56103FE49F0}"/>
              </a:ext>
            </a:extLst>
          </p:cNvPr>
          <p:cNvSpPr/>
          <p:nvPr/>
        </p:nvSpPr>
        <p:spPr>
          <a:xfrm>
            <a:off x="142961" y="2321239"/>
            <a:ext cx="577032" cy="626790"/>
          </a:xfrm>
          <a:prstGeom prst="ellipse">
            <a:avLst/>
          </a:prstGeom>
          <a:gradFill>
            <a:gsLst>
              <a:gs pos="0">
                <a:srgbClr val="14538F"/>
              </a:gs>
              <a:gs pos="100000">
                <a:srgbClr val="013183"/>
              </a:gs>
            </a:gsLst>
            <a:lin ang="108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7BC654A-4ABD-4B0D-AAD2-C19427E81864}"/>
              </a:ext>
            </a:extLst>
          </p:cNvPr>
          <p:cNvSpPr/>
          <p:nvPr/>
        </p:nvSpPr>
        <p:spPr>
          <a:xfrm>
            <a:off x="835718" y="2305783"/>
            <a:ext cx="44053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Each party state is a signatory to the same contract. For that reason there is a need for “substantive sameness.” </a:t>
            </a:r>
          </a:p>
        </p:txBody>
      </p:sp>
      <p:sp>
        <p:nvSpPr>
          <p:cNvPr id="43" name="Oval 16">
            <a:extLst>
              <a:ext uri="{FF2B5EF4-FFF2-40B4-BE49-F238E27FC236}">
                <a16:creationId xmlns:a16="http://schemas.microsoft.com/office/drawing/2014/main" id="{C3937EEB-2835-4CA1-ADAA-A56103FE49F0}"/>
              </a:ext>
            </a:extLst>
          </p:cNvPr>
          <p:cNvSpPr/>
          <p:nvPr/>
        </p:nvSpPr>
        <p:spPr>
          <a:xfrm>
            <a:off x="-6348637" y="5378462"/>
            <a:ext cx="45719" cy="45719"/>
          </a:xfrm>
          <a:prstGeom prst="ellipse">
            <a:avLst/>
          </a:prstGeom>
          <a:gradFill>
            <a:gsLst>
              <a:gs pos="0">
                <a:srgbClr val="14538F"/>
              </a:gs>
              <a:gs pos="100000">
                <a:srgbClr val="013183"/>
              </a:gs>
            </a:gsLst>
            <a:lin ang="108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7BC654A-4ABD-4B0D-AAD2-C19427E81864}"/>
              </a:ext>
            </a:extLst>
          </p:cNvPr>
          <p:cNvSpPr/>
          <p:nvPr/>
        </p:nvSpPr>
        <p:spPr>
          <a:xfrm>
            <a:off x="824286" y="3297865"/>
            <a:ext cx="44053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NLC allows for a nurse to have one multistate license (issued from his/her primary state of residency). </a:t>
            </a:r>
          </a:p>
        </p:txBody>
      </p:sp>
      <p:sp>
        <p:nvSpPr>
          <p:cNvPr id="46" name="Oval 16">
            <a:extLst>
              <a:ext uri="{FF2B5EF4-FFF2-40B4-BE49-F238E27FC236}">
                <a16:creationId xmlns:a16="http://schemas.microsoft.com/office/drawing/2014/main" id="{C3937EEB-2835-4CA1-ADAA-A56103FE49F0}"/>
              </a:ext>
            </a:extLst>
          </p:cNvPr>
          <p:cNvSpPr/>
          <p:nvPr/>
        </p:nvSpPr>
        <p:spPr>
          <a:xfrm>
            <a:off x="116133" y="4382786"/>
            <a:ext cx="577032" cy="626790"/>
          </a:xfrm>
          <a:prstGeom prst="ellipse">
            <a:avLst/>
          </a:prstGeom>
          <a:gradFill>
            <a:gsLst>
              <a:gs pos="0">
                <a:srgbClr val="14538F"/>
              </a:gs>
              <a:gs pos="100000">
                <a:srgbClr val="013183"/>
              </a:gs>
            </a:gsLst>
            <a:lin ang="108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BC654A-4ABD-4B0D-AAD2-C19427E81864}"/>
              </a:ext>
            </a:extLst>
          </p:cNvPr>
          <p:cNvSpPr/>
          <p:nvPr/>
        </p:nvSpPr>
        <p:spPr>
          <a:xfrm>
            <a:off x="755700" y="4362452"/>
            <a:ext cx="44053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NLC permits the nurse to practice in other compact states (physically or via telehealth) subject to each states laws. 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73345FE-FA77-46FE-99B7-C96C9650CE16}"/>
              </a:ext>
            </a:extLst>
          </p:cNvPr>
          <p:cNvGrpSpPr/>
          <p:nvPr/>
        </p:nvGrpSpPr>
        <p:grpSpPr>
          <a:xfrm>
            <a:off x="242852" y="4541136"/>
            <a:ext cx="338678" cy="317763"/>
            <a:chOff x="418782" y="2765424"/>
            <a:chExt cx="338678" cy="272415"/>
          </a:xfrm>
        </p:grpSpPr>
        <p:sp>
          <p:nvSpPr>
            <p:cNvPr id="50" name="Freeform: Shape 37">
              <a:extLst>
                <a:ext uri="{FF2B5EF4-FFF2-40B4-BE49-F238E27FC236}">
                  <a16:creationId xmlns:a16="http://schemas.microsoft.com/office/drawing/2014/main" id="{4513B2FD-2B07-4D3B-8D9E-849F7EB7F0ED}"/>
                </a:ext>
              </a:extLst>
            </p:cNvPr>
            <p:cNvSpPr/>
            <p:nvPr/>
          </p:nvSpPr>
          <p:spPr>
            <a:xfrm>
              <a:off x="418782" y="2765424"/>
              <a:ext cx="338678" cy="272415"/>
            </a:xfrm>
            <a:custGeom>
              <a:avLst/>
              <a:gdLst>
                <a:gd name="connsiteX0" fmla="*/ 781336 w 876300"/>
                <a:gd name="connsiteY0" fmla="*/ 506349 h 704850"/>
                <a:gd name="connsiteX1" fmla="*/ 737426 w 876300"/>
                <a:gd name="connsiteY1" fmla="*/ 516350 h 704850"/>
                <a:gd name="connsiteX2" fmla="*/ 657701 w 876300"/>
                <a:gd name="connsiteY2" fmla="*/ 408718 h 704850"/>
                <a:gd name="connsiteX3" fmla="*/ 668846 w 876300"/>
                <a:gd name="connsiteY3" fmla="*/ 410337 h 704850"/>
                <a:gd name="connsiteX4" fmla="*/ 690467 w 876300"/>
                <a:gd name="connsiteY4" fmla="*/ 394335 h 704850"/>
                <a:gd name="connsiteX5" fmla="*/ 674465 w 876300"/>
                <a:gd name="connsiteY5" fmla="*/ 372713 h 704850"/>
                <a:gd name="connsiteX6" fmla="*/ 625697 w 876300"/>
                <a:gd name="connsiteY6" fmla="*/ 365379 h 704850"/>
                <a:gd name="connsiteX7" fmla="*/ 537972 w 876300"/>
                <a:gd name="connsiteY7" fmla="*/ 246698 h 704850"/>
                <a:gd name="connsiteX8" fmla="*/ 583502 w 876300"/>
                <a:gd name="connsiteY8" fmla="*/ 142399 h 704850"/>
                <a:gd name="connsiteX9" fmla="*/ 441008 w 876300"/>
                <a:gd name="connsiteY9" fmla="*/ 0 h 704850"/>
                <a:gd name="connsiteX10" fmla="*/ 298514 w 876300"/>
                <a:gd name="connsiteY10" fmla="*/ 142399 h 704850"/>
                <a:gd name="connsiteX11" fmla="*/ 341948 w 876300"/>
                <a:gd name="connsiteY11" fmla="*/ 244697 h 704850"/>
                <a:gd name="connsiteX12" fmla="*/ 252698 w 876300"/>
                <a:gd name="connsiteY12" fmla="*/ 365379 h 704850"/>
                <a:gd name="connsiteX13" fmla="*/ 203930 w 876300"/>
                <a:gd name="connsiteY13" fmla="*/ 372713 h 704850"/>
                <a:gd name="connsiteX14" fmla="*/ 187833 w 876300"/>
                <a:gd name="connsiteY14" fmla="*/ 394335 h 704850"/>
                <a:gd name="connsiteX15" fmla="*/ 209550 w 876300"/>
                <a:gd name="connsiteY15" fmla="*/ 410337 h 704850"/>
                <a:gd name="connsiteX16" fmla="*/ 220694 w 876300"/>
                <a:gd name="connsiteY16" fmla="*/ 408718 h 704850"/>
                <a:gd name="connsiteX17" fmla="*/ 141923 w 876300"/>
                <a:gd name="connsiteY17" fmla="*/ 515207 h 704850"/>
                <a:gd name="connsiteX18" fmla="*/ 100679 w 876300"/>
                <a:gd name="connsiteY18" fmla="*/ 506349 h 704850"/>
                <a:gd name="connsiteX19" fmla="*/ 0 w 876300"/>
                <a:gd name="connsiteY19" fmla="*/ 607124 h 704850"/>
                <a:gd name="connsiteX20" fmla="*/ 100679 w 876300"/>
                <a:gd name="connsiteY20" fmla="*/ 707803 h 704850"/>
                <a:gd name="connsiteX21" fmla="*/ 201454 w 876300"/>
                <a:gd name="connsiteY21" fmla="*/ 607124 h 704850"/>
                <a:gd name="connsiteX22" fmla="*/ 173069 w 876300"/>
                <a:gd name="connsiteY22" fmla="*/ 537020 h 704850"/>
                <a:gd name="connsiteX23" fmla="*/ 251174 w 876300"/>
                <a:gd name="connsiteY23" fmla="*/ 431387 h 704850"/>
                <a:gd name="connsiteX24" fmla="*/ 252889 w 876300"/>
                <a:gd name="connsiteY24" fmla="*/ 442436 h 704850"/>
                <a:gd name="connsiteX25" fmla="*/ 271653 w 876300"/>
                <a:gd name="connsiteY25" fmla="*/ 458629 h 704850"/>
                <a:gd name="connsiteX26" fmla="*/ 274511 w 876300"/>
                <a:gd name="connsiteY26" fmla="*/ 458438 h 704850"/>
                <a:gd name="connsiteX27" fmla="*/ 290513 w 876300"/>
                <a:gd name="connsiteY27" fmla="*/ 436817 h 704850"/>
                <a:gd name="connsiteX28" fmla="*/ 283178 w 876300"/>
                <a:gd name="connsiteY28" fmla="*/ 388144 h 704850"/>
                <a:gd name="connsiteX29" fmla="*/ 372523 w 876300"/>
                <a:gd name="connsiteY29" fmla="*/ 267272 h 704850"/>
                <a:gd name="connsiteX30" fmla="*/ 421958 w 876300"/>
                <a:gd name="connsiteY30" fmla="*/ 283559 h 704850"/>
                <a:gd name="connsiteX31" fmla="*/ 421958 w 876300"/>
                <a:gd name="connsiteY31" fmla="*/ 384620 h 704850"/>
                <a:gd name="connsiteX32" fmla="*/ 385572 w 876300"/>
                <a:gd name="connsiteY32" fmla="*/ 421005 h 704850"/>
                <a:gd name="connsiteX33" fmla="*/ 385572 w 876300"/>
                <a:gd name="connsiteY33" fmla="*/ 447961 h 704850"/>
                <a:gd name="connsiteX34" fmla="*/ 412528 w 876300"/>
                <a:gd name="connsiteY34" fmla="*/ 447961 h 704850"/>
                <a:gd name="connsiteX35" fmla="*/ 421958 w 876300"/>
                <a:gd name="connsiteY35" fmla="*/ 438531 h 704850"/>
                <a:gd name="connsiteX36" fmla="*/ 421958 w 876300"/>
                <a:gd name="connsiteY36" fmla="*/ 508159 h 704850"/>
                <a:gd name="connsiteX37" fmla="*/ 340233 w 876300"/>
                <a:gd name="connsiteY37" fmla="*/ 607124 h 704850"/>
                <a:gd name="connsiteX38" fmla="*/ 441008 w 876300"/>
                <a:gd name="connsiteY38" fmla="*/ 707803 h 704850"/>
                <a:gd name="connsiteX39" fmla="*/ 541782 w 876300"/>
                <a:gd name="connsiteY39" fmla="*/ 607124 h 704850"/>
                <a:gd name="connsiteX40" fmla="*/ 460058 w 876300"/>
                <a:gd name="connsiteY40" fmla="*/ 508159 h 704850"/>
                <a:gd name="connsiteX41" fmla="*/ 460058 w 876300"/>
                <a:gd name="connsiteY41" fmla="*/ 438531 h 704850"/>
                <a:gd name="connsiteX42" fmla="*/ 469487 w 876300"/>
                <a:gd name="connsiteY42" fmla="*/ 447961 h 704850"/>
                <a:gd name="connsiteX43" fmla="*/ 482918 w 876300"/>
                <a:gd name="connsiteY43" fmla="*/ 453581 h 704850"/>
                <a:gd name="connsiteX44" fmla="*/ 496443 w 876300"/>
                <a:gd name="connsiteY44" fmla="*/ 447961 h 704850"/>
                <a:gd name="connsiteX45" fmla="*/ 496443 w 876300"/>
                <a:gd name="connsiteY45" fmla="*/ 421005 h 704850"/>
                <a:gd name="connsiteX46" fmla="*/ 460058 w 876300"/>
                <a:gd name="connsiteY46" fmla="*/ 384715 h 704850"/>
                <a:gd name="connsiteX47" fmla="*/ 460058 w 876300"/>
                <a:gd name="connsiteY47" fmla="*/ 283559 h 704850"/>
                <a:gd name="connsiteX48" fmla="*/ 506825 w 876300"/>
                <a:gd name="connsiteY48" fmla="*/ 268700 h 704850"/>
                <a:gd name="connsiteX49" fmla="*/ 595217 w 876300"/>
                <a:gd name="connsiteY49" fmla="*/ 388144 h 704850"/>
                <a:gd name="connsiteX50" fmla="*/ 587883 w 876300"/>
                <a:gd name="connsiteY50" fmla="*/ 436817 h 704850"/>
                <a:gd name="connsiteX51" fmla="*/ 603885 w 876300"/>
                <a:gd name="connsiteY51" fmla="*/ 458438 h 704850"/>
                <a:gd name="connsiteX52" fmla="*/ 606743 w 876300"/>
                <a:gd name="connsiteY52" fmla="*/ 458629 h 704850"/>
                <a:gd name="connsiteX53" fmla="*/ 625507 w 876300"/>
                <a:gd name="connsiteY53" fmla="*/ 442436 h 704850"/>
                <a:gd name="connsiteX54" fmla="*/ 627126 w 876300"/>
                <a:gd name="connsiteY54" fmla="*/ 431387 h 704850"/>
                <a:gd name="connsiteX55" fmla="*/ 706946 w 876300"/>
                <a:gd name="connsiteY55" fmla="*/ 539210 h 704850"/>
                <a:gd name="connsiteX56" fmla="*/ 680561 w 876300"/>
                <a:gd name="connsiteY56" fmla="*/ 607124 h 704850"/>
                <a:gd name="connsiteX57" fmla="*/ 781336 w 876300"/>
                <a:gd name="connsiteY57" fmla="*/ 707803 h 704850"/>
                <a:gd name="connsiteX58" fmla="*/ 882015 w 876300"/>
                <a:gd name="connsiteY58" fmla="*/ 607124 h 704850"/>
                <a:gd name="connsiteX59" fmla="*/ 781336 w 876300"/>
                <a:gd name="connsiteY59" fmla="*/ 506349 h 704850"/>
                <a:gd name="connsiteX60" fmla="*/ 100679 w 876300"/>
                <a:gd name="connsiteY60" fmla="*/ 660178 h 704850"/>
                <a:gd name="connsiteX61" fmla="*/ 47625 w 876300"/>
                <a:gd name="connsiteY61" fmla="*/ 607124 h 704850"/>
                <a:gd name="connsiteX62" fmla="*/ 100679 w 876300"/>
                <a:gd name="connsiteY62" fmla="*/ 553974 h 704850"/>
                <a:gd name="connsiteX63" fmla="*/ 130207 w 876300"/>
                <a:gd name="connsiteY63" fmla="*/ 562832 h 704850"/>
                <a:gd name="connsiteX64" fmla="*/ 130397 w 876300"/>
                <a:gd name="connsiteY64" fmla="*/ 563023 h 704850"/>
                <a:gd name="connsiteX65" fmla="*/ 153829 w 876300"/>
                <a:gd name="connsiteY65" fmla="*/ 607124 h 704850"/>
                <a:gd name="connsiteX66" fmla="*/ 100679 w 876300"/>
                <a:gd name="connsiteY66" fmla="*/ 660178 h 704850"/>
                <a:gd name="connsiteX67" fmla="*/ 494157 w 876300"/>
                <a:gd name="connsiteY67" fmla="*/ 607124 h 704850"/>
                <a:gd name="connsiteX68" fmla="*/ 441008 w 876300"/>
                <a:gd name="connsiteY68" fmla="*/ 660178 h 704850"/>
                <a:gd name="connsiteX69" fmla="*/ 387858 w 876300"/>
                <a:gd name="connsiteY69" fmla="*/ 607124 h 704850"/>
                <a:gd name="connsiteX70" fmla="*/ 441008 w 876300"/>
                <a:gd name="connsiteY70" fmla="*/ 553974 h 704850"/>
                <a:gd name="connsiteX71" fmla="*/ 494157 w 876300"/>
                <a:gd name="connsiteY71" fmla="*/ 607124 h 704850"/>
                <a:gd name="connsiteX72" fmla="*/ 441008 w 876300"/>
                <a:gd name="connsiteY72" fmla="*/ 237268 h 704850"/>
                <a:gd name="connsiteX73" fmla="*/ 346139 w 876300"/>
                <a:gd name="connsiteY73" fmla="*/ 142399 h 704850"/>
                <a:gd name="connsiteX74" fmla="*/ 441008 w 876300"/>
                <a:gd name="connsiteY74" fmla="*/ 47625 h 704850"/>
                <a:gd name="connsiteX75" fmla="*/ 535877 w 876300"/>
                <a:gd name="connsiteY75" fmla="*/ 142399 h 704850"/>
                <a:gd name="connsiteX76" fmla="*/ 441008 w 876300"/>
                <a:gd name="connsiteY76" fmla="*/ 237268 h 704850"/>
                <a:gd name="connsiteX77" fmla="*/ 781336 w 876300"/>
                <a:gd name="connsiteY77" fmla="*/ 660178 h 704850"/>
                <a:gd name="connsiteX78" fmla="*/ 728186 w 876300"/>
                <a:gd name="connsiteY78" fmla="*/ 607124 h 704850"/>
                <a:gd name="connsiteX79" fmla="*/ 781336 w 876300"/>
                <a:gd name="connsiteY79" fmla="*/ 553974 h 704850"/>
                <a:gd name="connsiteX80" fmla="*/ 834390 w 876300"/>
                <a:gd name="connsiteY80" fmla="*/ 607124 h 704850"/>
                <a:gd name="connsiteX81" fmla="*/ 781336 w 876300"/>
                <a:gd name="connsiteY81" fmla="*/ 660178 h 70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876300" h="704850">
                  <a:moveTo>
                    <a:pt x="781336" y="506349"/>
                  </a:moveTo>
                  <a:cubicBezTo>
                    <a:pt x="765620" y="506349"/>
                    <a:pt x="750761" y="509969"/>
                    <a:pt x="737426" y="516350"/>
                  </a:cubicBezTo>
                  <a:lnTo>
                    <a:pt x="657701" y="408718"/>
                  </a:lnTo>
                  <a:lnTo>
                    <a:pt x="668846" y="410337"/>
                  </a:lnTo>
                  <a:cubicBezTo>
                    <a:pt x="679228" y="411956"/>
                    <a:pt x="688943" y="404813"/>
                    <a:pt x="690467" y="394335"/>
                  </a:cubicBezTo>
                  <a:cubicBezTo>
                    <a:pt x="692087" y="383953"/>
                    <a:pt x="684943" y="374237"/>
                    <a:pt x="674465" y="372713"/>
                  </a:cubicBezTo>
                  <a:lnTo>
                    <a:pt x="625697" y="365379"/>
                  </a:lnTo>
                  <a:lnTo>
                    <a:pt x="537972" y="246698"/>
                  </a:lnTo>
                  <a:cubicBezTo>
                    <a:pt x="565976" y="220599"/>
                    <a:pt x="583502" y="183547"/>
                    <a:pt x="583502" y="142399"/>
                  </a:cubicBezTo>
                  <a:cubicBezTo>
                    <a:pt x="583502" y="63913"/>
                    <a:pt x="519589" y="0"/>
                    <a:pt x="441008" y="0"/>
                  </a:cubicBezTo>
                  <a:cubicBezTo>
                    <a:pt x="362426" y="0"/>
                    <a:pt x="298514" y="63913"/>
                    <a:pt x="298514" y="142399"/>
                  </a:cubicBezTo>
                  <a:cubicBezTo>
                    <a:pt x="298514" y="182499"/>
                    <a:pt x="315182" y="218789"/>
                    <a:pt x="341948" y="244697"/>
                  </a:cubicBezTo>
                  <a:lnTo>
                    <a:pt x="252698" y="365379"/>
                  </a:lnTo>
                  <a:lnTo>
                    <a:pt x="203930" y="372713"/>
                  </a:lnTo>
                  <a:cubicBezTo>
                    <a:pt x="193453" y="374237"/>
                    <a:pt x="186309" y="383953"/>
                    <a:pt x="187833" y="394335"/>
                  </a:cubicBezTo>
                  <a:cubicBezTo>
                    <a:pt x="189452" y="404813"/>
                    <a:pt x="199168" y="412051"/>
                    <a:pt x="209550" y="410337"/>
                  </a:cubicBezTo>
                  <a:lnTo>
                    <a:pt x="220694" y="408718"/>
                  </a:lnTo>
                  <a:lnTo>
                    <a:pt x="141923" y="515207"/>
                  </a:lnTo>
                  <a:cubicBezTo>
                    <a:pt x="129350" y="509492"/>
                    <a:pt x="115348" y="506349"/>
                    <a:pt x="100679" y="506349"/>
                  </a:cubicBezTo>
                  <a:cubicBezTo>
                    <a:pt x="45148" y="506349"/>
                    <a:pt x="0" y="551498"/>
                    <a:pt x="0" y="607124"/>
                  </a:cubicBezTo>
                  <a:cubicBezTo>
                    <a:pt x="0" y="662654"/>
                    <a:pt x="45148" y="707803"/>
                    <a:pt x="100679" y="707803"/>
                  </a:cubicBezTo>
                  <a:cubicBezTo>
                    <a:pt x="156210" y="707803"/>
                    <a:pt x="201454" y="662654"/>
                    <a:pt x="201454" y="607124"/>
                  </a:cubicBezTo>
                  <a:cubicBezTo>
                    <a:pt x="201454" y="579882"/>
                    <a:pt x="190595" y="555212"/>
                    <a:pt x="173069" y="537020"/>
                  </a:cubicBezTo>
                  <a:lnTo>
                    <a:pt x="251174" y="431387"/>
                  </a:lnTo>
                  <a:lnTo>
                    <a:pt x="252889" y="442436"/>
                  </a:lnTo>
                  <a:cubicBezTo>
                    <a:pt x="254222" y="451866"/>
                    <a:pt x="262414" y="458629"/>
                    <a:pt x="271653" y="458629"/>
                  </a:cubicBezTo>
                  <a:cubicBezTo>
                    <a:pt x="272606" y="458629"/>
                    <a:pt x="273558" y="458629"/>
                    <a:pt x="274511" y="458438"/>
                  </a:cubicBezTo>
                  <a:cubicBezTo>
                    <a:pt x="284893" y="456914"/>
                    <a:pt x="292132" y="447199"/>
                    <a:pt x="290513" y="436817"/>
                  </a:cubicBezTo>
                  <a:lnTo>
                    <a:pt x="283178" y="388144"/>
                  </a:lnTo>
                  <a:lnTo>
                    <a:pt x="372523" y="267272"/>
                  </a:lnTo>
                  <a:cubicBezTo>
                    <a:pt x="387572" y="275558"/>
                    <a:pt x="404241" y="281273"/>
                    <a:pt x="421958" y="283559"/>
                  </a:cubicBezTo>
                  <a:lnTo>
                    <a:pt x="421958" y="384620"/>
                  </a:lnTo>
                  <a:lnTo>
                    <a:pt x="385572" y="421005"/>
                  </a:lnTo>
                  <a:cubicBezTo>
                    <a:pt x="378143" y="428530"/>
                    <a:pt x="378143" y="440531"/>
                    <a:pt x="385572" y="447961"/>
                  </a:cubicBezTo>
                  <a:cubicBezTo>
                    <a:pt x="393001" y="455390"/>
                    <a:pt x="405098" y="455390"/>
                    <a:pt x="412528" y="447961"/>
                  </a:cubicBezTo>
                  <a:lnTo>
                    <a:pt x="421958" y="438531"/>
                  </a:lnTo>
                  <a:lnTo>
                    <a:pt x="421958" y="508159"/>
                  </a:lnTo>
                  <a:cubicBezTo>
                    <a:pt x="375475" y="517112"/>
                    <a:pt x="340233" y="557975"/>
                    <a:pt x="340233" y="607124"/>
                  </a:cubicBezTo>
                  <a:cubicBezTo>
                    <a:pt x="340233" y="662654"/>
                    <a:pt x="385477" y="707803"/>
                    <a:pt x="441008" y="707803"/>
                  </a:cubicBezTo>
                  <a:cubicBezTo>
                    <a:pt x="496538" y="707803"/>
                    <a:pt x="541782" y="662654"/>
                    <a:pt x="541782" y="607124"/>
                  </a:cubicBezTo>
                  <a:cubicBezTo>
                    <a:pt x="541782" y="557975"/>
                    <a:pt x="506540" y="517112"/>
                    <a:pt x="460058" y="508159"/>
                  </a:cubicBezTo>
                  <a:lnTo>
                    <a:pt x="460058" y="438531"/>
                  </a:lnTo>
                  <a:lnTo>
                    <a:pt x="469487" y="447961"/>
                  </a:lnTo>
                  <a:cubicBezTo>
                    <a:pt x="473202" y="451675"/>
                    <a:pt x="478060" y="453581"/>
                    <a:pt x="482918" y="453581"/>
                  </a:cubicBezTo>
                  <a:cubicBezTo>
                    <a:pt x="487871" y="453581"/>
                    <a:pt x="492728" y="451675"/>
                    <a:pt x="496443" y="447961"/>
                  </a:cubicBezTo>
                  <a:cubicBezTo>
                    <a:pt x="503873" y="440531"/>
                    <a:pt x="503873" y="428530"/>
                    <a:pt x="496443" y="421005"/>
                  </a:cubicBezTo>
                  <a:lnTo>
                    <a:pt x="460058" y="384715"/>
                  </a:lnTo>
                  <a:lnTo>
                    <a:pt x="460058" y="283559"/>
                  </a:lnTo>
                  <a:cubicBezTo>
                    <a:pt x="476726" y="281369"/>
                    <a:pt x="492538" y="276225"/>
                    <a:pt x="506825" y="268700"/>
                  </a:cubicBezTo>
                  <a:lnTo>
                    <a:pt x="595217" y="388144"/>
                  </a:lnTo>
                  <a:lnTo>
                    <a:pt x="587883" y="436817"/>
                  </a:lnTo>
                  <a:cubicBezTo>
                    <a:pt x="586264" y="447199"/>
                    <a:pt x="593503" y="456914"/>
                    <a:pt x="603885" y="458438"/>
                  </a:cubicBezTo>
                  <a:cubicBezTo>
                    <a:pt x="604838" y="458629"/>
                    <a:pt x="605790" y="458629"/>
                    <a:pt x="606743" y="458629"/>
                  </a:cubicBezTo>
                  <a:cubicBezTo>
                    <a:pt x="615982" y="458629"/>
                    <a:pt x="624078" y="451866"/>
                    <a:pt x="625507" y="442436"/>
                  </a:cubicBezTo>
                  <a:lnTo>
                    <a:pt x="627126" y="431387"/>
                  </a:lnTo>
                  <a:lnTo>
                    <a:pt x="706946" y="539210"/>
                  </a:lnTo>
                  <a:cubicBezTo>
                    <a:pt x="690563" y="557117"/>
                    <a:pt x="680561" y="580930"/>
                    <a:pt x="680561" y="607124"/>
                  </a:cubicBezTo>
                  <a:cubicBezTo>
                    <a:pt x="680561" y="662654"/>
                    <a:pt x="725710" y="707803"/>
                    <a:pt x="781336" y="707803"/>
                  </a:cubicBezTo>
                  <a:cubicBezTo>
                    <a:pt x="836867" y="707803"/>
                    <a:pt x="882015" y="662654"/>
                    <a:pt x="882015" y="607124"/>
                  </a:cubicBezTo>
                  <a:cubicBezTo>
                    <a:pt x="882015" y="551498"/>
                    <a:pt x="836867" y="506349"/>
                    <a:pt x="781336" y="506349"/>
                  </a:cubicBezTo>
                  <a:close/>
                  <a:moveTo>
                    <a:pt x="100679" y="660178"/>
                  </a:moveTo>
                  <a:cubicBezTo>
                    <a:pt x="71438" y="660178"/>
                    <a:pt x="47625" y="636365"/>
                    <a:pt x="47625" y="607124"/>
                  </a:cubicBezTo>
                  <a:cubicBezTo>
                    <a:pt x="47625" y="577787"/>
                    <a:pt x="71438" y="553974"/>
                    <a:pt x="100679" y="553974"/>
                  </a:cubicBezTo>
                  <a:cubicBezTo>
                    <a:pt x="111633" y="553974"/>
                    <a:pt x="121730" y="557213"/>
                    <a:pt x="130207" y="562832"/>
                  </a:cubicBezTo>
                  <a:cubicBezTo>
                    <a:pt x="130302" y="562832"/>
                    <a:pt x="130302" y="562928"/>
                    <a:pt x="130397" y="563023"/>
                  </a:cubicBezTo>
                  <a:cubicBezTo>
                    <a:pt x="144494" y="572643"/>
                    <a:pt x="153829" y="588836"/>
                    <a:pt x="153829" y="607124"/>
                  </a:cubicBezTo>
                  <a:cubicBezTo>
                    <a:pt x="153829" y="636365"/>
                    <a:pt x="130016" y="660178"/>
                    <a:pt x="100679" y="660178"/>
                  </a:cubicBezTo>
                  <a:close/>
                  <a:moveTo>
                    <a:pt x="494157" y="607124"/>
                  </a:moveTo>
                  <a:cubicBezTo>
                    <a:pt x="494157" y="636365"/>
                    <a:pt x="470345" y="660178"/>
                    <a:pt x="441008" y="660178"/>
                  </a:cubicBezTo>
                  <a:cubicBezTo>
                    <a:pt x="411671" y="660178"/>
                    <a:pt x="387858" y="636365"/>
                    <a:pt x="387858" y="607124"/>
                  </a:cubicBezTo>
                  <a:cubicBezTo>
                    <a:pt x="387858" y="577787"/>
                    <a:pt x="411671" y="553974"/>
                    <a:pt x="441008" y="553974"/>
                  </a:cubicBezTo>
                  <a:cubicBezTo>
                    <a:pt x="470345" y="553974"/>
                    <a:pt x="494157" y="577787"/>
                    <a:pt x="494157" y="607124"/>
                  </a:cubicBezTo>
                  <a:close/>
                  <a:moveTo>
                    <a:pt x="441008" y="237268"/>
                  </a:moveTo>
                  <a:cubicBezTo>
                    <a:pt x="388715" y="237268"/>
                    <a:pt x="346139" y="194691"/>
                    <a:pt x="346139" y="142399"/>
                  </a:cubicBezTo>
                  <a:cubicBezTo>
                    <a:pt x="346139" y="90202"/>
                    <a:pt x="388715" y="47625"/>
                    <a:pt x="441008" y="47625"/>
                  </a:cubicBezTo>
                  <a:cubicBezTo>
                    <a:pt x="493300" y="47625"/>
                    <a:pt x="535877" y="90202"/>
                    <a:pt x="535877" y="142399"/>
                  </a:cubicBezTo>
                  <a:cubicBezTo>
                    <a:pt x="535877" y="194691"/>
                    <a:pt x="493300" y="237268"/>
                    <a:pt x="441008" y="237268"/>
                  </a:cubicBezTo>
                  <a:close/>
                  <a:moveTo>
                    <a:pt x="781336" y="660178"/>
                  </a:moveTo>
                  <a:cubicBezTo>
                    <a:pt x="751999" y="660178"/>
                    <a:pt x="728186" y="636365"/>
                    <a:pt x="728186" y="607124"/>
                  </a:cubicBezTo>
                  <a:cubicBezTo>
                    <a:pt x="728186" y="577787"/>
                    <a:pt x="751999" y="553974"/>
                    <a:pt x="781336" y="553974"/>
                  </a:cubicBezTo>
                  <a:cubicBezTo>
                    <a:pt x="810578" y="553974"/>
                    <a:pt x="834390" y="577787"/>
                    <a:pt x="834390" y="607124"/>
                  </a:cubicBezTo>
                  <a:cubicBezTo>
                    <a:pt x="834390" y="636365"/>
                    <a:pt x="810578" y="660178"/>
                    <a:pt x="781336" y="66017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38">
              <a:extLst>
                <a:ext uri="{FF2B5EF4-FFF2-40B4-BE49-F238E27FC236}">
                  <a16:creationId xmlns:a16="http://schemas.microsoft.com/office/drawing/2014/main" id="{0C5BDC38-A932-48E0-93A4-A775C3A201A8}"/>
                </a:ext>
              </a:extLst>
            </p:cNvPr>
            <p:cNvSpPr/>
            <p:nvPr/>
          </p:nvSpPr>
          <p:spPr>
            <a:xfrm>
              <a:off x="545381" y="2776615"/>
              <a:ext cx="84669" cy="84670"/>
            </a:xfrm>
            <a:custGeom>
              <a:avLst/>
              <a:gdLst>
                <a:gd name="connsiteX0" fmla="*/ 226885 w 219075"/>
                <a:gd name="connsiteY0" fmla="*/ 113443 h 219075"/>
                <a:gd name="connsiteX1" fmla="*/ 113443 w 219075"/>
                <a:gd name="connsiteY1" fmla="*/ 226886 h 219075"/>
                <a:gd name="connsiteX2" fmla="*/ 0 w 219075"/>
                <a:gd name="connsiteY2" fmla="*/ 113443 h 219075"/>
                <a:gd name="connsiteX3" fmla="*/ 113443 w 219075"/>
                <a:gd name="connsiteY3" fmla="*/ 0 h 219075"/>
                <a:gd name="connsiteX4" fmla="*/ 226885 w 219075"/>
                <a:gd name="connsiteY4" fmla="*/ 113443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219075">
                  <a:moveTo>
                    <a:pt x="226885" y="113443"/>
                  </a:moveTo>
                  <a:cubicBezTo>
                    <a:pt x="226885" y="176095"/>
                    <a:pt x="176095" y="226886"/>
                    <a:pt x="113443" y="226886"/>
                  </a:cubicBezTo>
                  <a:cubicBezTo>
                    <a:pt x="50790" y="226886"/>
                    <a:pt x="0" y="176095"/>
                    <a:pt x="0" y="113443"/>
                  </a:cubicBezTo>
                  <a:cubicBezTo>
                    <a:pt x="0" y="50790"/>
                    <a:pt x="50790" y="0"/>
                    <a:pt x="113443" y="0"/>
                  </a:cubicBezTo>
                  <a:cubicBezTo>
                    <a:pt x="176095" y="0"/>
                    <a:pt x="226885" y="50790"/>
                    <a:pt x="226885" y="11344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39">
              <a:extLst>
                <a:ext uri="{FF2B5EF4-FFF2-40B4-BE49-F238E27FC236}">
                  <a16:creationId xmlns:a16="http://schemas.microsoft.com/office/drawing/2014/main" id="{139103F7-DA74-4F13-9CA0-CC9B2F6DEA46}"/>
                </a:ext>
              </a:extLst>
            </p:cNvPr>
            <p:cNvSpPr/>
            <p:nvPr/>
          </p:nvSpPr>
          <p:spPr>
            <a:xfrm>
              <a:off x="430930" y="2973269"/>
              <a:ext cx="51538" cy="51538"/>
            </a:xfrm>
            <a:custGeom>
              <a:avLst/>
              <a:gdLst>
                <a:gd name="connsiteX0" fmla="*/ 138684 w 133350"/>
                <a:gd name="connsiteY0" fmla="*/ 69342 h 133350"/>
                <a:gd name="connsiteX1" fmla="*/ 69342 w 133350"/>
                <a:gd name="connsiteY1" fmla="*/ 138684 h 133350"/>
                <a:gd name="connsiteX2" fmla="*/ 0 w 133350"/>
                <a:gd name="connsiteY2" fmla="*/ 69342 h 133350"/>
                <a:gd name="connsiteX3" fmla="*/ 69342 w 133350"/>
                <a:gd name="connsiteY3" fmla="*/ 0 h 133350"/>
                <a:gd name="connsiteX4" fmla="*/ 138684 w 133350"/>
                <a:gd name="connsiteY4" fmla="*/ 69342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33350">
                  <a:moveTo>
                    <a:pt x="138684" y="69342"/>
                  </a:moveTo>
                  <a:cubicBezTo>
                    <a:pt x="138684" y="107639"/>
                    <a:pt x="107639" y="138684"/>
                    <a:pt x="69342" y="138684"/>
                  </a:cubicBezTo>
                  <a:cubicBezTo>
                    <a:pt x="31045" y="138684"/>
                    <a:pt x="0" y="107639"/>
                    <a:pt x="0" y="69342"/>
                  </a:cubicBezTo>
                  <a:cubicBezTo>
                    <a:pt x="0" y="31046"/>
                    <a:pt x="31045" y="0"/>
                    <a:pt x="69342" y="0"/>
                  </a:cubicBezTo>
                  <a:cubicBezTo>
                    <a:pt x="107639" y="0"/>
                    <a:pt x="138684" y="31046"/>
                    <a:pt x="138684" y="6934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40">
              <a:extLst>
                <a:ext uri="{FF2B5EF4-FFF2-40B4-BE49-F238E27FC236}">
                  <a16:creationId xmlns:a16="http://schemas.microsoft.com/office/drawing/2014/main" id="{4F6CBA30-1AEC-4660-AEEE-9737A96282A4}"/>
                </a:ext>
              </a:extLst>
            </p:cNvPr>
            <p:cNvSpPr/>
            <p:nvPr/>
          </p:nvSpPr>
          <p:spPr>
            <a:xfrm>
              <a:off x="564745" y="2979527"/>
              <a:ext cx="47857" cy="47857"/>
            </a:xfrm>
            <a:custGeom>
              <a:avLst/>
              <a:gdLst>
                <a:gd name="connsiteX0" fmla="*/ 126683 w 123825"/>
                <a:gd name="connsiteY0" fmla="*/ 63341 h 123825"/>
                <a:gd name="connsiteX1" fmla="*/ 63341 w 123825"/>
                <a:gd name="connsiteY1" fmla="*/ 126682 h 123825"/>
                <a:gd name="connsiteX2" fmla="*/ 0 w 123825"/>
                <a:gd name="connsiteY2" fmla="*/ 63341 h 123825"/>
                <a:gd name="connsiteX3" fmla="*/ 63341 w 123825"/>
                <a:gd name="connsiteY3" fmla="*/ 0 h 123825"/>
                <a:gd name="connsiteX4" fmla="*/ 126683 w 123825"/>
                <a:gd name="connsiteY4" fmla="*/ 6334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23825">
                  <a:moveTo>
                    <a:pt x="126683" y="63341"/>
                  </a:moveTo>
                  <a:cubicBezTo>
                    <a:pt x="126683" y="98324"/>
                    <a:pt x="98324" y="126682"/>
                    <a:pt x="63341" y="126682"/>
                  </a:cubicBezTo>
                  <a:cubicBezTo>
                    <a:pt x="28359" y="126682"/>
                    <a:pt x="0" y="98324"/>
                    <a:pt x="0" y="63341"/>
                  </a:cubicBezTo>
                  <a:cubicBezTo>
                    <a:pt x="0" y="28359"/>
                    <a:pt x="28359" y="0"/>
                    <a:pt x="63341" y="0"/>
                  </a:cubicBezTo>
                  <a:cubicBezTo>
                    <a:pt x="98324" y="0"/>
                    <a:pt x="126683" y="28359"/>
                    <a:pt x="126683" y="6334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41">
              <a:extLst>
                <a:ext uri="{FF2B5EF4-FFF2-40B4-BE49-F238E27FC236}">
                  <a16:creationId xmlns:a16="http://schemas.microsoft.com/office/drawing/2014/main" id="{90F30B96-72D3-47EE-8DB3-1D4371BB57BE}"/>
                </a:ext>
              </a:extLst>
            </p:cNvPr>
            <p:cNvSpPr/>
            <p:nvPr/>
          </p:nvSpPr>
          <p:spPr>
            <a:xfrm>
              <a:off x="695614" y="2973269"/>
              <a:ext cx="47857" cy="47857"/>
            </a:xfrm>
            <a:custGeom>
              <a:avLst/>
              <a:gdLst>
                <a:gd name="connsiteX0" fmla="*/ 129921 w 123825"/>
                <a:gd name="connsiteY0" fmla="*/ 64960 h 123825"/>
                <a:gd name="connsiteX1" fmla="*/ 64960 w 123825"/>
                <a:gd name="connsiteY1" fmla="*/ 129921 h 123825"/>
                <a:gd name="connsiteX2" fmla="*/ 0 w 123825"/>
                <a:gd name="connsiteY2" fmla="*/ 64960 h 123825"/>
                <a:gd name="connsiteX3" fmla="*/ 64960 w 123825"/>
                <a:gd name="connsiteY3" fmla="*/ 0 h 123825"/>
                <a:gd name="connsiteX4" fmla="*/ 129921 w 123825"/>
                <a:gd name="connsiteY4" fmla="*/ 6496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23825">
                  <a:moveTo>
                    <a:pt x="129921" y="64960"/>
                  </a:moveTo>
                  <a:cubicBezTo>
                    <a:pt x="129921" y="100837"/>
                    <a:pt x="100837" y="129921"/>
                    <a:pt x="64960" y="129921"/>
                  </a:cubicBezTo>
                  <a:cubicBezTo>
                    <a:pt x="29084" y="129921"/>
                    <a:pt x="0" y="100837"/>
                    <a:pt x="0" y="64960"/>
                  </a:cubicBezTo>
                  <a:cubicBezTo>
                    <a:pt x="0" y="29084"/>
                    <a:pt x="29084" y="0"/>
                    <a:pt x="64960" y="0"/>
                  </a:cubicBezTo>
                  <a:cubicBezTo>
                    <a:pt x="100837" y="0"/>
                    <a:pt x="129921" y="29084"/>
                    <a:pt x="129921" y="6496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6" name="Oval 16">
            <a:extLst>
              <a:ext uri="{FF2B5EF4-FFF2-40B4-BE49-F238E27FC236}">
                <a16:creationId xmlns:a16="http://schemas.microsoft.com/office/drawing/2014/main" id="{C3937EEB-2835-4CA1-ADAA-A56103FE49F0}"/>
              </a:ext>
            </a:extLst>
          </p:cNvPr>
          <p:cNvSpPr/>
          <p:nvPr/>
        </p:nvSpPr>
        <p:spPr>
          <a:xfrm>
            <a:off x="145307" y="3302171"/>
            <a:ext cx="577032" cy="626790"/>
          </a:xfrm>
          <a:prstGeom prst="ellipse">
            <a:avLst/>
          </a:prstGeom>
          <a:gradFill>
            <a:gsLst>
              <a:gs pos="0">
                <a:srgbClr val="14538F"/>
              </a:gs>
              <a:gs pos="100000">
                <a:srgbClr val="013183"/>
              </a:gs>
            </a:gsLst>
            <a:lin ang="108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4" name="Picture 6" descr="License, Identity, Labe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5529">
            <a:off x="257240" y="3501065"/>
            <a:ext cx="356785" cy="22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Pen, Ballpoint, Red, Isolated, Write, Sign, Writi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79" y="2380730"/>
            <a:ext cx="363281" cy="42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596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"/>
            <a:ext cx="9143999" cy="892552"/>
          </a:xfrm>
          <a:solidFill>
            <a:srgbClr val="003183"/>
          </a:solidFill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Which States are Members of the NLC? </a:t>
            </a:r>
          </a:p>
        </p:txBody>
      </p:sp>
      <p:sp>
        <p:nvSpPr>
          <p:cNvPr id="9" name="Rectangle 8"/>
          <p:cNvSpPr/>
          <p:nvPr/>
        </p:nvSpPr>
        <p:spPr>
          <a:xfrm>
            <a:off x="-320884" y="1138305"/>
            <a:ext cx="42568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US" sz="2800" b="1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3200" b="1" dirty="0">
                <a:solidFill>
                  <a:srgbClr val="0031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States have enacted </a:t>
            </a:r>
          </a:p>
          <a:p>
            <a:pPr defTabSz="457189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the NLC </a:t>
            </a:r>
          </a:p>
          <a:p>
            <a:pPr defTabSz="457189"/>
            <a:endParaRPr lang="en-US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189"/>
            <a:endParaRPr lang="en-US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189"/>
            <a:r>
              <a:rPr lang="en-US" sz="3200" b="1" dirty="0">
                <a:solidFill>
                  <a:srgbClr val="0031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2M </a:t>
            </a: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Nurses hold a </a:t>
            </a:r>
          </a:p>
          <a:p>
            <a:pPr defTabSz="457189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multistate license </a:t>
            </a:r>
          </a:p>
          <a:p>
            <a:pPr defTabSz="457189"/>
            <a:endParaRPr lang="en-US" sz="1600" b="1" dirty="0">
              <a:solidFill>
                <a:srgbClr val="0031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DD396F-901D-426A-9640-7DF82272C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6600" y="892554"/>
            <a:ext cx="6164816" cy="390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3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0C976F-90AC-4065-AADE-AE2D9B573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27" y="188401"/>
            <a:ext cx="4747671" cy="14936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0B6596-E779-401F-8FC8-B14452FF733E}"/>
              </a:ext>
            </a:extLst>
          </p:cNvPr>
          <p:cNvSpPr txBox="1"/>
          <p:nvPr/>
        </p:nvSpPr>
        <p:spPr>
          <a:xfrm>
            <a:off x="1500188" y="4373687"/>
            <a:ext cx="5750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https://www.tfah.org/report-details/ready-or-not-2021/</a:t>
            </a:r>
            <a:r>
              <a:rPr lang="en-US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48E675-18A5-48C8-90F3-39D60261F1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467" y="1814514"/>
            <a:ext cx="7117961" cy="255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71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A754F-6914-4EC4-9208-CBD88C748664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51" y="3795843"/>
            <a:ext cx="1246057" cy="12460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92" y="0"/>
            <a:ext cx="9144000" cy="52178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894" r="3357"/>
          <a:stretch/>
        </p:blipFill>
        <p:spPr>
          <a:xfrm>
            <a:off x="0" y="0"/>
            <a:ext cx="5100992" cy="521787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0"/>
            <a:ext cx="2947240" cy="40924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382" y="-98240"/>
            <a:ext cx="1649636" cy="16496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9361602-2643-49A4-8263-3A75EC7F9C9A}"/>
              </a:ext>
            </a:extLst>
          </p:cNvPr>
          <p:cNvSpPr txBox="1"/>
          <p:nvPr/>
        </p:nvSpPr>
        <p:spPr>
          <a:xfrm>
            <a:off x="2550496" y="4861786"/>
            <a:ext cx="19073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American Red Cross </a:t>
            </a:r>
          </a:p>
        </p:txBody>
      </p:sp>
    </p:spTree>
    <p:extLst>
      <p:ext uri="{BB962C8B-B14F-4D97-AF65-F5344CB8AC3E}">
        <p14:creationId xmlns:p14="http://schemas.microsoft.com/office/powerpoint/2010/main" val="4043491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>
            <a:extLst>
              <a:ext uri="{FF2B5EF4-FFF2-40B4-BE49-F238E27FC236}">
                <a16:creationId xmlns:a16="http://schemas.microsoft.com/office/drawing/2014/main" id="{A0DF293C-0A0A-495E-A619-DACDDF7B3229}"/>
              </a:ext>
            </a:extLst>
          </p:cNvPr>
          <p:cNvSpPr/>
          <p:nvPr/>
        </p:nvSpPr>
        <p:spPr>
          <a:xfrm>
            <a:off x="-175310" y="-681170"/>
            <a:ext cx="6777170" cy="6777170"/>
          </a:xfrm>
          <a:prstGeom prst="ellipse">
            <a:avLst/>
          </a:prstGeom>
          <a:solidFill>
            <a:srgbClr val="013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208E63B-379C-43D4-A20F-F7AFEEA9C01A}"/>
              </a:ext>
            </a:extLst>
          </p:cNvPr>
          <p:cNvSpPr/>
          <p:nvPr/>
        </p:nvSpPr>
        <p:spPr>
          <a:xfrm>
            <a:off x="-420253" y="-788147"/>
            <a:ext cx="6884147" cy="68841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7">
            <a:extLst>
              <a:ext uri="{FF2B5EF4-FFF2-40B4-BE49-F238E27FC236}">
                <a16:creationId xmlns:a16="http://schemas.microsoft.com/office/drawing/2014/main" id="{EECA543D-483F-4B57-9FD5-C54E10C781A0}"/>
              </a:ext>
            </a:extLst>
          </p:cNvPr>
          <p:cNvGrpSpPr/>
          <p:nvPr/>
        </p:nvGrpSpPr>
        <p:grpSpPr>
          <a:xfrm>
            <a:off x="1" y="5041737"/>
            <a:ext cx="9143999" cy="101741"/>
            <a:chOff x="0" y="6722345"/>
            <a:chExt cx="12191999" cy="13565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F6E0535-945F-4AF7-8BFB-FEFD0D6FAF79}"/>
                </a:ext>
              </a:extLst>
            </p:cNvPr>
            <p:cNvSpPr/>
            <p:nvPr/>
          </p:nvSpPr>
          <p:spPr>
            <a:xfrm>
              <a:off x="0" y="6722345"/>
              <a:ext cx="6096000" cy="135655"/>
            </a:xfrm>
            <a:prstGeom prst="rect">
              <a:avLst/>
            </a:prstGeom>
            <a:gradFill>
              <a:gsLst>
                <a:gs pos="0">
                  <a:srgbClr val="14538F"/>
                </a:gs>
                <a:gs pos="100000">
                  <a:srgbClr val="013183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27">
              <a:extLst>
                <a:ext uri="{FF2B5EF4-FFF2-40B4-BE49-F238E27FC236}">
                  <a16:creationId xmlns:a16="http://schemas.microsoft.com/office/drawing/2014/main" id="{24D8B913-89A1-4B8B-98D9-DA609F988ECE}"/>
                </a:ext>
              </a:extLst>
            </p:cNvPr>
            <p:cNvSpPr/>
            <p:nvPr/>
          </p:nvSpPr>
          <p:spPr>
            <a:xfrm>
              <a:off x="5857460" y="6722345"/>
              <a:ext cx="6334539" cy="135655"/>
            </a:xfrm>
            <a:custGeom>
              <a:avLst/>
              <a:gdLst>
                <a:gd name="connsiteX0" fmla="*/ 0 w 6096000"/>
                <a:gd name="connsiteY0" fmla="*/ 0 h 135655"/>
                <a:gd name="connsiteX1" fmla="*/ 6096000 w 6096000"/>
                <a:gd name="connsiteY1" fmla="*/ 0 h 135655"/>
                <a:gd name="connsiteX2" fmla="*/ 6096000 w 6096000"/>
                <a:gd name="connsiteY2" fmla="*/ 135655 h 135655"/>
                <a:gd name="connsiteX3" fmla="*/ 0 w 6096000"/>
                <a:gd name="connsiteY3" fmla="*/ 135655 h 135655"/>
                <a:gd name="connsiteX4" fmla="*/ 0 w 6096000"/>
                <a:gd name="connsiteY4" fmla="*/ 0 h 135655"/>
                <a:gd name="connsiteX0" fmla="*/ 151075 w 6096000"/>
                <a:gd name="connsiteY0" fmla="*/ 0 h 135655"/>
                <a:gd name="connsiteX1" fmla="*/ 6096000 w 6096000"/>
                <a:gd name="connsiteY1" fmla="*/ 0 h 135655"/>
                <a:gd name="connsiteX2" fmla="*/ 6096000 w 6096000"/>
                <a:gd name="connsiteY2" fmla="*/ 135655 h 135655"/>
                <a:gd name="connsiteX3" fmla="*/ 0 w 6096000"/>
                <a:gd name="connsiteY3" fmla="*/ 135655 h 135655"/>
                <a:gd name="connsiteX4" fmla="*/ 151075 w 6096000"/>
                <a:gd name="connsiteY4" fmla="*/ 0 h 13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0" h="135655">
                  <a:moveTo>
                    <a:pt x="151075" y="0"/>
                  </a:moveTo>
                  <a:lnTo>
                    <a:pt x="6096000" y="0"/>
                  </a:lnTo>
                  <a:lnTo>
                    <a:pt x="6096000" y="135655"/>
                  </a:lnTo>
                  <a:lnTo>
                    <a:pt x="0" y="135655"/>
                  </a:lnTo>
                  <a:lnTo>
                    <a:pt x="151075" y="0"/>
                  </a:lnTo>
                  <a:close/>
                </a:path>
              </a:pathLst>
            </a:custGeom>
            <a:gradFill>
              <a:gsLst>
                <a:gs pos="0">
                  <a:srgbClr val="BE081E"/>
                </a:gs>
                <a:gs pos="100000">
                  <a:srgbClr val="FF0000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986E311-7C36-4DF7-95AD-7B7226ED11D7}"/>
              </a:ext>
            </a:extLst>
          </p:cNvPr>
          <p:cNvSpPr/>
          <p:nvPr/>
        </p:nvSpPr>
        <p:spPr>
          <a:xfrm>
            <a:off x="713006" y="1205663"/>
            <a:ext cx="3834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receive a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multistate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license, a nurse must:</a:t>
            </a:r>
          </a:p>
        </p:txBody>
      </p:sp>
      <p:sp>
        <p:nvSpPr>
          <p:cNvPr id="15" name="Oval 11">
            <a:extLst>
              <a:ext uri="{FF2B5EF4-FFF2-40B4-BE49-F238E27FC236}">
                <a16:creationId xmlns:a16="http://schemas.microsoft.com/office/drawing/2014/main" id="{870634AE-0D61-48BC-A365-044EA7A17736}"/>
              </a:ext>
            </a:extLst>
          </p:cNvPr>
          <p:cNvSpPr/>
          <p:nvPr/>
        </p:nvSpPr>
        <p:spPr>
          <a:xfrm>
            <a:off x="790575" y="1798948"/>
            <a:ext cx="552450" cy="552450"/>
          </a:xfrm>
          <a:prstGeom prst="ellipse">
            <a:avLst/>
          </a:prstGeom>
          <a:solidFill>
            <a:srgbClr val="013183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7C96AE-CE87-4665-97D8-55D691084D69}"/>
              </a:ext>
            </a:extLst>
          </p:cNvPr>
          <p:cNvSpPr/>
          <p:nvPr/>
        </p:nvSpPr>
        <p:spPr>
          <a:xfrm>
            <a:off x="1522630" y="1936673"/>
            <a:ext cx="30267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Meet the home state’s qualifications</a:t>
            </a:r>
          </a:p>
        </p:txBody>
      </p:sp>
      <p:sp>
        <p:nvSpPr>
          <p:cNvPr id="17" name="Oval 11">
            <a:extLst>
              <a:ext uri="{FF2B5EF4-FFF2-40B4-BE49-F238E27FC236}">
                <a16:creationId xmlns:a16="http://schemas.microsoft.com/office/drawing/2014/main" id="{2234DB15-B838-4E85-AF96-37A0B6D52EC0}"/>
              </a:ext>
            </a:extLst>
          </p:cNvPr>
          <p:cNvSpPr/>
          <p:nvPr/>
        </p:nvSpPr>
        <p:spPr>
          <a:xfrm>
            <a:off x="790575" y="2727833"/>
            <a:ext cx="552450" cy="552450"/>
          </a:xfrm>
          <a:prstGeom prst="ellipse">
            <a:avLst/>
          </a:prstGeom>
          <a:solidFill>
            <a:srgbClr val="5B9BD5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F4B41E-21FB-43BD-97B3-731FE5028850}"/>
              </a:ext>
            </a:extLst>
          </p:cNvPr>
          <p:cNvSpPr/>
          <p:nvPr/>
        </p:nvSpPr>
        <p:spPr>
          <a:xfrm>
            <a:off x="1449262" y="2756932"/>
            <a:ext cx="4195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Graduate from qualifying education program (or graduated from a foreign program verified by independent credentials review agency)</a:t>
            </a:r>
          </a:p>
        </p:txBody>
      </p:sp>
      <p:sp>
        <p:nvSpPr>
          <p:cNvPr id="19" name="Oval 11">
            <a:extLst>
              <a:ext uri="{FF2B5EF4-FFF2-40B4-BE49-F238E27FC236}">
                <a16:creationId xmlns:a16="http://schemas.microsoft.com/office/drawing/2014/main" id="{9E5D9C4A-14CD-410B-845A-161F109534F9}"/>
              </a:ext>
            </a:extLst>
          </p:cNvPr>
          <p:cNvSpPr/>
          <p:nvPr/>
        </p:nvSpPr>
        <p:spPr>
          <a:xfrm>
            <a:off x="790575" y="3656717"/>
            <a:ext cx="552450" cy="552450"/>
          </a:xfrm>
          <a:prstGeom prst="ellipse">
            <a:avLst/>
          </a:prstGeom>
          <a:solidFill>
            <a:srgbClr val="BE081E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5C1186-7CCD-4C23-B5B8-8954AE05C3B2}"/>
              </a:ext>
            </a:extLst>
          </p:cNvPr>
          <p:cNvSpPr/>
          <p:nvPr/>
        </p:nvSpPr>
        <p:spPr>
          <a:xfrm>
            <a:off x="1522631" y="3794443"/>
            <a:ext cx="41958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Passed English proficiency exam if foreign grad</a:t>
            </a:r>
          </a:p>
        </p:txBody>
      </p:sp>
      <p:pic>
        <p:nvPicPr>
          <p:cNvPr id="2052" name="Picture 4" descr="Checklist, Clipboard, Questionnaire, Pen, Compu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3099">
            <a:off x="5202783" y="378058"/>
            <a:ext cx="4071358" cy="4071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91876" cy="711591"/>
          </a:xfrm>
          <a:solidFill>
            <a:srgbClr val="003183"/>
          </a:solidFill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Eligibility for a Multistate License…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028" y="-26405"/>
            <a:ext cx="737680" cy="93886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44" y="218057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183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BFD45171-39D2-49A4-B0E9-A0EE6E009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797" y="682012"/>
            <a:ext cx="3820584" cy="4109141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A0DF293C-0A0A-495E-A619-DACDDF7B3229}"/>
              </a:ext>
            </a:extLst>
          </p:cNvPr>
          <p:cNvSpPr/>
          <p:nvPr/>
        </p:nvSpPr>
        <p:spPr>
          <a:xfrm>
            <a:off x="-175310" y="-681170"/>
            <a:ext cx="6777170" cy="6777170"/>
          </a:xfrm>
          <a:prstGeom prst="ellipse">
            <a:avLst/>
          </a:prstGeom>
          <a:solidFill>
            <a:srgbClr val="013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208E63B-379C-43D4-A20F-F7AFEEA9C01A}"/>
              </a:ext>
            </a:extLst>
          </p:cNvPr>
          <p:cNvSpPr/>
          <p:nvPr/>
        </p:nvSpPr>
        <p:spPr>
          <a:xfrm>
            <a:off x="-412234" y="-788147"/>
            <a:ext cx="6884147" cy="688414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50800" dir="5400000" algn="ctr" rotWithShape="0">
              <a:srgbClr val="0033CC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7">
            <a:extLst>
              <a:ext uri="{FF2B5EF4-FFF2-40B4-BE49-F238E27FC236}">
                <a16:creationId xmlns:a16="http://schemas.microsoft.com/office/drawing/2014/main" id="{EECA543D-483F-4B57-9FD5-C54E10C781A0}"/>
              </a:ext>
            </a:extLst>
          </p:cNvPr>
          <p:cNvGrpSpPr/>
          <p:nvPr/>
        </p:nvGrpSpPr>
        <p:grpSpPr>
          <a:xfrm>
            <a:off x="1" y="5041738"/>
            <a:ext cx="9143999" cy="101741"/>
            <a:chOff x="0" y="6722345"/>
            <a:chExt cx="12191999" cy="13565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F6E0535-945F-4AF7-8BFB-FEFD0D6FAF79}"/>
                </a:ext>
              </a:extLst>
            </p:cNvPr>
            <p:cNvSpPr/>
            <p:nvPr/>
          </p:nvSpPr>
          <p:spPr>
            <a:xfrm>
              <a:off x="0" y="6722345"/>
              <a:ext cx="6096000" cy="135655"/>
            </a:xfrm>
            <a:prstGeom prst="rect">
              <a:avLst/>
            </a:prstGeom>
            <a:gradFill>
              <a:gsLst>
                <a:gs pos="0">
                  <a:srgbClr val="14538F"/>
                </a:gs>
                <a:gs pos="100000">
                  <a:srgbClr val="013183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27">
              <a:extLst>
                <a:ext uri="{FF2B5EF4-FFF2-40B4-BE49-F238E27FC236}">
                  <a16:creationId xmlns:a16="http://schemas.microsoft.com/office/drawing/2014/main" id="{24D8B913-89A1-4B8B-98D9-DA609F988ECE}"/>
                </a:ext>
              </a:extLst>
            </p:cNvPr>
            <p:cNvSpPr/>
            <p:nvPr/>
          </p:nvSpPr>
          <p:spPr>
            <a:xfrm>
              <a:off x="5857460" y="6722345"/>
              <a:ext cx="6334539" cy="135655"/>
            </a:xfrm>
            <a:custGeom>
              <a:avLst/>
              <a:gdLst>
                <a:gd name="connsiteX0" fmla="*/ 0 w 6096000"/>
                <a:gd name="connsiteY0" fmla="*/ 0 h 135655"/>
                <a:gd name="connsiteX1" fmla="*/ 6096000 w 6096000"/>
                <a:gd name="connsiteY1" fmla="*/ 0 h 135655"/>
                <a:gd name="connsiteX2" fmla="*/ 6096000 w 6096000"/>
                <a:gd name="connsiteY2" fmla="*/ 135655 h 135655"/>
                <a:gd name="connsiteX3" fmla="*/ 0 w 6096000"/>
                <a:gd name="connsiteY3" fmla="*/ 135655 h 135655"/>
                <a:gd name="connsiteX4" fmla="*/ 0 w 6096000"/>
                <a:gd name="connsiteY4" fmla="*/ 0 h 135655"/>
                <a:gd name="connsiteX0" fmla="*/ 151075 w 6096000"/>
                <a:gd name="connsiteY0" fmla="*/ 0 h 135655"/>
                <a:gd name="connsiteX1" fmla="*/ 6096000 w 6096000"/>
                <a:gd name="connsiteY1" fmla="*/ 0 h 135655"/>
                <a:gd name="connsiteX2" fmla="*/ 6096000 w 6096000"/>
                <a:gd name="connsiteY2" fmla="*/ 135655 h 135655"/>
                <a:gd name="connsiteX3" fmla="*/ 0 w 6096000"/>
                <a:gd name="connsiteY3" fmla="*/ 135655 h 135655"/>
                <a:gd name="connsiteX4" fmla="*/ 151075 w 6096000"/>
                <a:gd name="connsiteY4" fmla="*/ 0 h 13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0" h="135655">
                  <a:moveTo>
                    <a:pt x="151075" y="0"/>
                  </a:moveTo>
                  <a:lnTo>
                    <a:pt x="6096000" y="0"/>
                  </a:lnTo>
                  <a:lnTo>
                    <a:pt x="6096000" y="135655"/>
                  </a:lnTo>
                  <a:lnTo>
                    <a:pt x="0" y="135655"/>
                  </a:lnTo>
                  <a:lnTo>
                    <a:pt x="151075" y="0"/>
                  </a:lnTo>
                  <a:close/>
                </a:path>
              </a:pathLst>
            </a:custGeom>
            <a:gradFill>
              <a:gsLst>
                <a:gs pos="0">
                  <a:srgbClr val="BE081E"/>
                </a:gs>
                <a:gs pos="100000">
                  <a:srgbClr val="FF0000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986E311-7C36-4DF7-95AD-7B7226ED11D7}"/>
              </a:ext>
            </a:extLst>
          </p:cNvPr>
          <p:cNvSpPr/>
          <p:nvPr/>
        </p:nvSpPr>
        <p:spPr>
          <a:xfrm>
            <a:off x="1024866" y="862123"/>
            <a:ext cx="3834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receive a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multistate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license, a nurse must: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A7C96AE-CE87-4665-97D8-55D691084D69}"/>
              </a:ext>
            </a:extLst>
          </p:cNvPr>
          <p:cNvSpPr/>
          <p:nvPr/>
        </p:nvSpPr>
        <p:spPr>
          <a:xfrm>
            <a:off x="1311139" y="1376418"/>
            <a:ext cx="35827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Pass the NCLEX-RN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or NCLEX-PN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 ®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exam (or state board test pool exam).</a:t>
            </a:r>
          </a:p>
        </p:txBody>
      </p:sp>
      <p:sp>
        <p:nvSpPr>
          <p:cNvPr id="23" name="Oval 11">
            <a:extLst>
              <a:ext uri="{FF2B5EF4-FFF2-40B4-BE49-F238E27FC236}">
                <a16:creationId xmlns:a16="http://schemas.microsoft.com/office/drawing/2014/main" id="{870634AE-0D61-48BC-A365-044EA7A17736}"/>
              </a:ext>
            </a:extLst>
          </p:cNvPr>
          <p:cNvSpPr/>
          <p:nvPr/>
        </p:nvSpPr>
        <p:spPr>
          <a:xfrm>
            <a:off x="575494" y="1366184"/>
            <a:ext cx="552450" cy="552450"/>
          </a:xfrm>
          <a:prstGeom prst="ellipse">
            <a:avLst/>
          </a:prstGeom>
          <a:solidFill>
            <a:srgbClr val="013183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5" name="Oval 11">
            <a:extLst>
              <a:ext uri="{FF2B5EF4-FFF2-40B4-BE49-F238E27FC236}">
                <a16:creationId xmlns:a16="http://schemas.microsoft.com/office/drawing/2014/main" id="{2234DB15-B838-4E85-AF96-37A0B6D52EC0}"/>
              </a:ext>
            </a:extLst>
          </p:cNvPr>
          <p:cNvSpPr/>
          <p:nvPr/>
        </p:nvSpPr>
        <p:spPr>
          <a:xfrm>
            <a:off x="575494" y="2131078"/>
            <a:ext cx="552450" cy="552450"/>
          </a:xfrm>
          <a:prstGeom prst="ellipse">
            <a:avLst/>
          </a:prstGeom>
          <a:solidFill>
            <a:srgbClr val="5B9BD5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7276CB4-7579-43AC-A39B-E62EDEBFD4AE}"/>
              </a:ext>
            </a:extLst>
          </p:cNvPr>
          <p:cNvSpPr/>
          <p:nvPr/>
        </p:nvSpPr>
        <p:spPr>
          <a:xfrm>
            <a:off x="1298044" y="2223350"/>
            <a:ext cx="35827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Have no active discipline on a license.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9643819-B1A7-45FB-B0D4-9C500EC4C91C}"/>
              </a:ext>
            </a:extLst>
          </p:cNvPr>
          <p:cNvSpPr/>
          <p:nvPr/>
        </p:nvSpPr>
        <p:spPr>
          <a:xfrm>
            <a:off x="1281766" y="2972365"/>
            <a:ext cx="4554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Submit to state/federal fingerprint-based criminal background check.</a:t>
            </a:r>
          </a:p>
        </p:txBody>
      </p:sp>
      <p:sp>
        <p:nvSpPr>
          <p:cNvPr id="30" name="Oval 11">
            <a:extLst>
              <a:ext uri="{FF2B5EF4-FFF2-40B4-BE49-F238E27FC236}">
                <a16:creationId xmlns:a16="http://schemas.microsoft.com/office/drawing/2014/main" id="{3F735DA0-39EB-42F6-B9FC-6857CCEE7551}"/>
              </a:ext>
            </a:extLst>
          </p:cNvPr>
          <p:cNvSpPr/>
          <p:nvPr/>
        </p:nvSpPr>
        <p:spPr>
          <a:xfrm>
            <a:off x="575494" y="2919367"/>
            <a:ext cx="552450" cy="552450"/>
          </a:xfrm>
          <a:prstGeom prst="ellipse">
            <a:avLst/>
          </a:prstGeom>
          <a:solidFill>
            <a:srgbClr val="BE081E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Oval 11">
            <a:extLst>
              <a:ext uri="{FF2B5EF4-FFF2-40B4-BE49-F238E27FC236}">
                <a16:creationId xmlns:a16="http://schemas.microsoft.com/office/drawing/2014/main" id="{D78F5B23-9F2D-4931-8152-DCC3A6249F19}"/>
              </a:ext>
            </a:extLst>
          </p:cNvPr>
          <p:cNvSpPr/>
          <p:nvPr/>
        </p:nvSpPr>
        <p:spPr>
          <a:xfrm>
            <a:off x="575494" y="3732495"/>
            <a:ext cx="552450" cy="552450"/>
          </a:xfrm>
          <a:prstGeom prst="ellipse">
            <a:avLst/>
          </a:prstGeom>
          <a:solidFill>
            <a:srgbClr val="EFF2F9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131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91876" cy="711591"/>
          </a:xfrm>
          <a:solidFill>
            <a:srgbClr val="003183"/>
          </a:solidFill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         Eligibility for a Multistate License…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028" y="-26405"/>
            <a:ext cx="737680" cy="93886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44" y="245460"/>
            <a:ext cx="640135" cy="640135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725C1186-7CCD-4C23-B5B8-8954AE05C3B2}"/>
              </a:ext>
            </a:extLst>
          </p:cNvPr>
          <p:cNvSpPr/>
          <p:nvPr/>
        </p:nvSpPr>
        <p:spPr>
          <a:xfrm>
            <a:off x="1278246" y="3858679"/>
            <a:ext cx="45543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Not be currently enrolled in an alternative program.</a:t>
            </a:r>
          </a:p>
        </p:txBody>
      </p:sp>
    </p:spTree>
    <p:extLst>
      <p:ext uri="{BB962C8B-B14F-4D97-AF65-F5344CB8AC3E}">
        <p14:creationId xmlns:p14="http://schemas.microsoft.com/office/powerpoint/2010/main" val="153802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8232" y="488015"/>
            <a:ext cx="9192232" cy="4391025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A0DF293C-0A0A-495E-A619-DACDDF7B3229}"/>
              </a:ext>
            </a:extLst>
          </p:cNvPr>
          <p:cNvSpPr/>
          <p:nvPr/>
        </p:nvSpPr>
        <p:spPr>
          <a:xfrm>
            <a:off x="-175311" y="-681170"/>
            <a:ext cx="7324255" cy="677717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208E63B-379C-43D4-A20F-F7AFEEA9C01A}"/>
              </a:ext>
            </a:extLst>
          </p:cNvPr>
          <p:cNvSpPr/>
          <p:nvPr/>
        </p:nvSpPr>
        <p:spPr>
          <a:xfrm>
            <a:off x="-465815" y="-734659"/>
            <a:ext cx="7372936" cy="688414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50800" dir="5400000" algn="ctr" rotWithShape="0">
              <a:schemeClr val="tx2">
                <a:lumMod val="20000"/>
                <a:lumOff val="8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9" name="Group 7">
            <a:extLst>
              <a:ext uri="{FF2B5EF4-FFF2-40B4-BE49-F238E27FC236}">
                <a16:creationId xmlns:a16="http://schemas.microsoft.com/office/drawing/2014/main" id="{EECA543D-483F-4B57-9FD5-C54E10C781A0}"/>
              </a:ext>
            </a:extLst>
          </p:cNvPr>
          <p:cNvGrpSpPr/>
          <p:nvPr/>
        </p:nvGrpSpPr>
        <p:grpSpPr>
          <a:xfrm>
            <a:off x="1" y="5041738"/>
            <a:ext cx="9143999" cy="101741"/>
            <a:chOff x="0" y="6722345"/>
            <a:chExt cx="12191999" cy="13565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F6E0535-945F-4AF7-8BFB-FEFD0D6FAF79}"/>
                </a:ext>
              </a:extLst>
            </p:cNvPr>
            <p:cNvSpPr/>
            <p:nvPr/>
          </p:nvSpPr>
          <p:spPr>
            <a:xfrm>
              <a:off x="0" y="6722345"/>
              <a:ext cx="6096000" cy="135655"/>
            </a:xfrm>
            <a:prstGeom prst="rect">
              <a:avLst/>
            </a:prstGeom>
            <a:gradFill>
              <a:gsLst>
                <a:gs pos="0">
                  <a:srgbClr val="14538F"/>
                </a:gs>
                <a:gs pos="100000">
                  <a:srgbClr val="013183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27">
              <a:extLst>
                <a:ext uri="{FF2B5EF4-FFF2-40B4-BE49-F238E27FC236}">
                  <a16:creationId xmlns:a16="http://schemas.microsoft.com/office/drawing/2014/main" id="{24D8B913-89A1-4B8B-98D9-DA609F988ECE}"/>
                </a:ext>
              </a:extLst>
            </p:cNvPr>
            <p:cNvSpPr/>
            <p:nvPr/>
          </p:nvSpPr>
          <p:spPr>
            <a:xfrm>
              <a:off x="5857460" y="6722345"/>
              <a:ext cx="6334539" cy="135655"/>
            </a:xfrm>
            <a:custGeom>
              <a:avLst/>
              <a:gdLst>
                <a:gd name="connsiteX0" fmla="*/ 0 w 6096000"/>
                <a:gd name="connsiteY0" fmla="*/ 0 h 135655"/>
                <a:gd name="connsiteX1" fmla="*/ 6096000 w 6096000"/>
                <a:gd name="connsiteY1" fmla="*/ 0 h 135655"/>
                <a:gd name="connsiteX2" fmla="*/ 6096000 w 6096000"/>
                <a:gd name="connsiteY2" fmla="*/ 135655 h 135655"/>
                <a:gd name="connsiteX3" fmla="*/ 0 w 6096000"/>
                <a:gd name="connsiteY3" fmla="*/ 135655 h 135655"/>
                <a:gd name="connsiteX4" fmla="*/ 0 w 6096000"/>
                <a:gd name="connsiteY4" fmla="*/ 0 h 135655"/>
                <a:gd name="connsiteX0" fmla="*/ 151075 w 6096000"/>
                <a:gd name="connsiteY0" fmla="*/ 0 h 135655"/>
                <a:gd name="connsiteX1" fmla="*/ 6096000 w 6096000"/>
                <a:gd name="connsiteY1" fmla="*/ 0 h 135655"/>
                <a:gd name="connsiteX2" fmla="*/ 6096000 w 6096000"/>
                <a:gd name="connsiteY2" fmla="*/ 135655 h 135655"/>
                <a:gd name="connsiteX3" fmla="*/ 0 w 6096000"/>
                <a:gd name="connsiteY3" fmla="*/ 135655 h 135655"/>
                <a:gd name="connsiteX4" fmla="*/ 151075 w 6096000"/>
                <a:gd name="connsiteY4" fmla="*/ 0 h 13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0" h="135655">
                  <a:moveTo>
                    <a:pt x="151075" y="0"/>
                  </a:moveTo>
                  <a:lnTo>
                    <a:pt x="6096000" y="0"/>
                  </a:lnTo>
                  <a:lnTo>
                    <a:pt x="6096000" y="135655"/>
                  </a:lnTo>
                  <a:lnTo>
                    <a:pt x="0" y="135655"/>
                  </a:lnTo>
                  <a:lnTo>
                    <a:pt x="151075" y="0"/>
                  </a:lnTo>
                  <a:close/>
                </a:path>
              </a:pathLst>
            </a:custGeom>
            <a:gradFill>
              <a:gsLst>
                <a:gs pos="0">
                  <a:srgbClr val="BE081E"/>
                </a:gs>
                <a:gs pos="100000">
                  <a:srgbClr val="FF0000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986E311-7C36-4DF7-95AD-7B7226ED11D7}"/>
              </a:ext>
            </a:extLst>
          </p:cNvPr>
          <p:cNvSpPr/>
          <p:nvPr/>
        </p:nvSpPr>
        <p:spPr>
          <a:xfrm>
            <a:off x="1024866" y="862123"/>
            <a:ext cx="3834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receive a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multistate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license, a nurse must:</a:t>
            </a:r>
          </a:p>
        </p:txBody>
      </p:sp>
      <p:sp>
        <p:nvSpPr>
          <p:cNvPr id="23" name="Oval 11">
            <a:extLst>
              <a:ext uri="{FF2B5EF4-FFF2-40B4-BE49-F238E27FC236}">
                <a16:creationId xmlns:a16="http://schemas.microsoft.com/office/drawing/2014/main" id="{870634AE-0D61-48BC-A365-044EA7A17736}"/>
              </a:ext>
            </a:extLst>
          </p:cNvPr>
          <p:cNvSpPr/>
          <p:nvPr/>
        </p:nvSpPr>
        <p:spPr>
          <a:xfrm>
            <a:off x="575494" y="1366184"/>
            <a:ext cx="552450" cy="552450"/>
          </a:xfrm>
          <a:prstGeom prst="ellipse">
            <a:avLst/>
          </a:prstGeom>
          <a:solidFill>
            <a:srgbClr val="013183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5" name="Oval 11">
            <a:extLst>
              <a:ext uri="{FF2B5EF4-FFF2-40B4-BE49-F238E27FC236}">
                <a16:creationId xmlns:a16="http://schemas.microsoft.com/office/drawing/2014/main" id="{2234DB15-B838-4E85-AF96-37A0B6D52EC0}"/>
              </a:ext>
            </a:extLst>
          </p:cNvPr>
          <p:cNvSpPr/>
          <p:nvPr/>
        </p:nvSpPr>
        <p:spPr>
          <a:xfrm>
            <a:off x="575494" y="2131078"/>
            <a:ext cx="552450" cy="552450"/>
          </a:xfrm>
          <a:prstGeom prst="ellipse">
            <a:avLst/>
          </a:prstGeom>
          <a:solidFill>
            <a:srgbClr val="5B9BD5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91876" cy="711591"/>
          </a:xfrm>
          <a:solidFill>
            <a:srgbClr val="003183"/>
          </a:solidFill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         Eligibility for a Multistate License… </a:t>
            </a:r>
          </a:p>
        </p:txBody>
      </p:sp>
      <p:sp>
        <p:nvSpPr>
          <p:cNvPr id="20" name="Oval 11">
            <a:extLst>
              <a:ext uri="{FF2B5EF4-FFF2-40B4-BE49-F238E27FC236}">
                <a16:creationId xmlns:a16="http://schemas.microsoft.com/office/drawing/2014/main" id="{B32615D8-6B08-40E9-9D08-182EB2D782B2}"/>
              </a:ext>
            </a:extLst>
          </p:cNvPr>
          <p:cNvSpPr/>
          <p:nvPr/>
        </p:nvSpPr>
        <p:spPr>
          <a:xfrm>
            <a:off x="575494" y="3077754"/>
            <a:ext cx="552450" cy="552450"/>
          </a:xfrm>
          <a:prstGeom prst="ellipse">
            <a:avLst/>
          </a:prstGeom>
          <a:solidFill>
            <a:srgbClr val="BE081E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1" name="Oval 11">
            <a:extLst>
              <a:ext uri="{FF2B5EF4-FFF2-40B4-BE49-F238E27FC236}">
                <a16:creationId xmlns:a16="http://schemas.microsoft.com/office/drawing/2014/main" id="{2B7B66AF-23F9-44AC-ADF0-9ABF2DDA520D}"/>
              </a:ext>
            </a:extLst>
          </p:cNvPr>
          <p:cNvSpPr/>
          <p:nvPr/>
        </p:nvSpPr>
        <p:spPr>
          <a:xfrm>
            <a:off x="571347" y="3962459"/>
            <a:ext cx="552450" cy="552450"/>
          </a:xfrm>
          <a:prstGeom prst="ellipse">
            <a:avLst/>
          </a:prstGeom>
          <a:solidFill>
            <a:srgbClr val="EFF2F9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500" b="1" dirty="0">
                <a:solidFill>
                  <a:srgbClr val="0131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B867AC7-9F6E-4846-B614-CD433A8D41D1}"/>
              </a:ext>
            </a:extLst>
          </p:cNvPr>
          <p:cNvSpPr/>
          <p:nvPr/>
        </p:nvSpPr>
        <p:spPr>
          <a:xfrm>
            <a:off x="1239524" y="1395414"/>
            <a:ext cx="48060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Self-disclose participation in an alternative program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36C635B-0FCF-455E-B887-BE80263F0115}"/>
              </a:ext>
            </a:extLst>
          </p:cNvPr>
          <p:cNvSpPr/>
          <p:nvPr/>
        </p:nvSpPr>
        <p:spPr>
          <a:xfrm>
            <a:off x="1239523" y="2144200"/>
            <a:ext cx="50328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Have no misdemeanors related to practice of nursing as determined by the state board of nursing on a case by case basis.</a:t>
            </a:r>
          </a:p>
        </p:txBody>
      </p:sp>
      <p:sp>
        <p:nvSpPr>
          <p:cNvPr id="38" name="Round Same Side Corner Rectangle 37">
            <a:extLst>
              <a:ext uri="{FF2B5EF4-FFF2-40B4-BE49-F238E27FC236}">
                <a16:creationId xmlns:a16="http://schemas.microsoft.com/office/drawing/2014/main" id="{2260322A-FD37-4B1B-B879-2B02ABE0CCC2}"/>
              </a:ext>
            </a:extLst>
          </p:cNvPr>
          <p:cNvSpPr/>
          <p:nvPr/>
        </p:nvSpPr>
        <p:spPr>
          <a:xfrm rot="10800000">
            <a:off x="-63345" y="-6790"/>
            <a:ext cx="739015" cy="93718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8232" y="234342"/>
            <a:ext cx="640135" cy="640135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A83ED0FA-EF94-476F-B543-65E2916281E9}"/>
              </a:ext>
            </a:extLst>
          </p:cNvPr>
          <p:cNvSpPr/>
          <p:nvPr/>
        </p:nvSpPr>
        <p:spPr>
          <a:xfrm>
            <a:off x="1239524" y="4061040"/>
            <a:ext cx="36303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Have a valid U.S. Social Security number.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00E0999-5709-4CA5-A42B-DC82FF8D2F41}"/>
              </a:ext>
            </a:extLst>
          </p:cNvPr>
          <p:cNvSpPr/>
          <p:nvPr/>
        </p:nvSpPr>
        <p:spPr>
          <a:xfrm>
            <a:off x="1209656" y="3194728"/>
            <a:ext cx="4554320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Have no prior state or federal felony convictions.</a:t>
            </a:r>
          </a:p>
        </p:txBody>
      </p:sp>
    </p:spTree>
    <p:extLst>
      <p:ext uri="{BB962C8B-B14F-4D97-AF65-F5344CB8AC3E}">
        <p14:creationId xmlns:p14="http://schemas.microsoft.com/office/powerpoint/2010/main" val="324534158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6004</TotalTime>
  <Words>557</Words>
  <Application>Microsoft Office PowerPoint</Application>
  <PresentationFormat>On-screen Show (16:9)</PresentationFormat>
  <Paragraphs>81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Wingdings</vt:lpstr>
      <vt:lpstr>Custom Design</vt:lpstr>
      <vt:lpstr>2_Custom Design</vt:lpstr>
      <vt:lpstr>1_Custom Design</vt:lpstr>
      <vt:lpstr>3_Custom Design</vt:lpstr>
      <vt:lpstr>4_Custom Design</vt:lpstr>
      <vt:lpstr>5_Custom Design</vt:lpstr>
      <vt:lpstr>PowerPoint Presentation</vt:lpstr>
      <vt:lpstr>Bill No. 34-0040  Nurse Licensure Compact (NLC)  Committee on Health, Hospitals  and Human Services     April 13, 2021 10:00 am</vt:lpstr>
      <vt:lpstr>What is the Nurse Licensure Compact? </vt:lpstr>
      <vt:lpstr>Which States are Members of the NLC? </vt:lpstr>
      <vt:lpstr>PowerPoint Presentation</vt:lpstr>
      <vt:lpstr>PowerPoint Presentation</vt:lpstr>
      <vt:lpstr>Eligibility for a Multistate License… </vt:lpstr>
      <vt:lpstr>         Eligibility for a Multistate License… </vt:lpstr>
      <vt:lpstr>         Eligibility for a Multistate License… </vt:lpstr>
      <vt:lpstr>PowerPoint Presentation</vt:lpstr>
      <vt:lpstr>PowerPoint Presentation</vt:lpstr>
      <vt:lpstr>PowerPoint Presentation</vt:lpstr>
      <vt:lpstr>THANK YOU!</vt:lpstr>
    </vt:vector>
  </TitlesOfParts>
  <Company>NCSBN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Kalona Owens</dc:creator>
  <cp:lastModifiedBy>James Puente</cp:lastModifiedBy>
  <cp:revision>252</cp:revision>
  <cp:lastPrinted>2019-03-11T16:18:46Z</cp:lastPrinted>
  <dcterms:created xsi:type="dcterms:W3CDTF">2016-02-29T21:15:18Z</dcterms:created>
  <dcterms:modified xsi:type="dcterms:W3CDTF">2021-04-12T19:26:20Z</dcterms:modified>
</cp:coreProperties>
</file>